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E2_967336C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84" r:id="rId6"/>
    <p:sldId id="361" r:id="rId7"/>
    <p:sldId id="488" r:id="rId8"/>
    <p:sldId id="489" r:id="rId9"/>
    <p:sldId id="262" r:id="rId10"/>
    <p:sldId id="490" r:id="rId11"/>
    <p:sldId id="491" r:id="rId12"/>
    <p:sldId id="472" r:id="rId13"/>
    <p:sldId id="462" r:id="rId14"/>
    <p:sldId id="475" r:id="rId15"/>
    <p:sldId id="474" r:id="rId16"/>
    <p:sldId id="473" r:id="rId17"/>
    <p:sldId id="481" r:id="rId18"/>
    <p:sldId id="480" r:id="rId19"/>
    <p:sldId id="476" r:id="rId20"/>
    <p:sldId id="492" r:id="rId21"/>
    <p:sldId id="477" r:id="rId22"/>
    <p:sldId id="478" r:id="rId23"/>
    <p:sldId id="493" r:id="rId24"/>
    <p:sldId id="495" r:id="rId25"/>
    <p:sldId id="496" r:id="rId26"/>
    <p:sldId id="497" r:id="rId27"/>
    <p:sldId id="499" r:id="rId28"/>
    <p:sldId id="485" r:id="rId29"/>
    <p:sldId id="484" r:id="rId30"/>
    <p:sldId id="486" r:id="rId31"/>
    <p:sldId id="487" r:id="rId32"/>
    <p:sldId id="503" r:id="rId33"/>
    <p:sldId id="479" r:id="rId34"/>
    <p:sldId id="482" r:id="rId35"/>
    <p:sldId id="483" r:id="rId36"/>
    <p:sldId id="498" r:id="rId37"/>
    <p:sldId id="504" r:id="rId38"/>
    <p:sldId id="494" r:id="rId39"/>
    <p:sldId id="46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3B36A-7A7F-5BC5-A5B3-086365D3FB81}" name="Keios Starqua" initials="KS" userId="8cf9fb8f937025db"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oan Nguyen Thanh" initials="LNT" lastIdx="1" clrIdx="0">
    <p:extLst>
      <p:ext uri="{19B8F6BF-5375-455C-9EA6-DF929625EA0E}">
        <p15:presenceInfo xmlns:p15="http://schemas.microsoft.com/office/powerpoint/2012/main" userId="Loan Nguyen Tha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66E504-4EDA-4ACC-86E4-96B9164BC85D}" v="5" dt="2021-02-07T09:32:48.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5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an Nguyen Thanh" userId="a13e4771-7b71-4f1e-b743-20a119b822ac" providerId="ADAL" clId="{FE66E504-4EDA-4ACC-86E4-96B9164BC85D}"/>
    <pc:docChg chg="undo custSel addSld modSld">
      <pc:chgData name="Loan Nguyen Thanh" userId="a13e4771-7b71-4f1e-b743-20a119b822ac" providerId="ADAL" clId="{FE66E504-4EDA-4ACC-86E4-96B9164BC85D}" dt="2021-02-07T09:36:04.796" v="210" actId="1076"/>
      <pc:docMkLst>
        <pc:docMk/>
      </pc:docMkLst>
      <pc:sldChg chg="modSp mod">
        <pc:chgData name="Loan Nguyen Thanh" userId="a13e4771-7b71-4f1e-b743-20a119b822ac" providerId="ADAL" clId="{FE66E504-4EDA-4ACC-86E4-96B9164BC85D}" dt="2021-02-07T09:22:38.876" v="0" actId="14100"/>
        <pc:sldMkLst>
          <pc:docMk/>
          <pc:sldMk cId="713201908" sldId="258"/>
        </pc:sldMkLst>
        <pc:picChg chg="mod">
          <ac:chgData name="Loan Nguyen Thanh" userId="a13e4771-7b71-4f1e-b743-20a119b822ac" providerId="ADAL" clId="{FE66E504-4EDA-4ACC-86E4-96B9164BC85D}" dt="2021-02-07T09:22:38.876" v="0" actId="14100"/>
          <ac:picMkLst>
            <pc:docMk/>
            <pc:sldMk cId="713201908" sldId="258"/>
            <ac:picMk id="6" creationId="{86B634A5-D9CC-423A-95BF-7EF327B70CB1}"/>
          </ac:picMkLst>
        </pc:picChg>
      </pc:sldChg>
      <pc:sldChg chg="addSp delSp modSp new mod">
        <pc:chgData name="Loan Nguyen Thanh" userId="a13e4771-7b71-4f1e-b743-20a119b822ac" providerId="ADAL" clId="{FE66E504-4EDA-4ACC-86E4-96B9164BC85D}" dt="2021-02-07T09:31:57.973" v="167" actId="14100"/>
        <pc:sldMkLst>
          <pc:docMk/>
          <pc:sldMk cId="3452816053" sldId="260"/>
        </pc:sldMkLst>
        <pc:spChg chg="del">
          <ac:chgData name="Loan Nguyen Thanh" userId="a13e4771-7b71-4f1e-b743-20a119b822ac" providerId="ADAL" clId="{FE66E504-4EDA-4ACC-86E4-96B9164BC85D}" dt="2021-02-07T09:23:57.686" v="2" actId="478"/>
          <ac:spMkLst>
            <pc:docMk/>
            <pc:sldMk cId="3452816053" sldId="260"/>
            <ac:spMk id="2" creationId="{3B471C5F-A0F5-4278-AC7B-61BF05BBDFB2}"/>
          </ac:spMkLst>
        </pc:spChg>
        <pc:spChg chg="del">
          <ac:chgData name="Loan Nguyen Thanh" userId="a13e4771-7b71-4f1e-b743-20a119b822ac" providerId="ADAL" clId="{FE66E504-4EDA-4ACC-86E4-96B9164BC85D}" dt="2021-02-07T09:23:59.894" v="3" actId="478"/>
          <ac:spMkLst>
            <pc:docMk/>
            <pc:sldMk cId="3452816053" sldId="260"/>
            <ac:spMk id="3" creationId="{0B8D7ABA-E5D2-4EC1-BC78-AEBA919EAEA2}"/>
          </ac:spMkLst>
        </pc:spChg>
        <pc:spChg chg="add mod">
          <ac:chgData name="Loan Nguyen Thanh" userId="a13e4771-7b71-4f1e-b743-20a119b822ac" providerId="ADAL" clId="{FE66E504-4EDA-4ACC-86E4-96B9164BC85D}" dt="2021-02-07T09:30:27.993" v="111" actId="1076"/>
          <ac:spMkLst>
            <pc:docMk/>
            <pc:sldMk cId="3452816053" sldId="260"/>
            <ac:spMk id="4" creationId="{6191FD84-B707-4DB4-B207-5234EF080256}"/>
          </ac:spMkLst>
        </pc:spChg>
        <pc:spChg chg="add mod">
          <ac:chgData name="Loan Nguyen Thanh" userId="a13e4771-7b71-4f1e-b743-20a119b822ac" providerId="ADAL" clId="{FE66E504-4EDA-4ACC-86E4-96B9164BC85D}" dt="2021-02-07T09:31:41.633" v="162" actId="2711"/>
          <ac:spMkLst>
            <pc:docMk/>
            <pc:sldMk cId="3452816053" sldId="260"/>
            <ac:spMk id="9" creationId="{3111EFEE-4393-403B-AD79-896174DAC403}"/>
          </ac:spMkLst>
        </pc:spChg>
        <pc:picChg chg="add mod">
          <ac:chgData name="Loan Nguyen Thanh" userId="a13e4771-7b71-4f1e-b743-20a119b822ac" providerId="ADAL" clId="{FE66E504-4EDA-4ACC-86E4-96B9164BC85D}" dt="2021-02-07T09:31:49.165" v="164" actId="14100"/>
          <ac:picMkLst>
            <pc:docMk/>
            <pc:sldMk cId="3452816053" sldId="260"/>
            <ac:picMk id="6" creationId="{C74A4DDC-3570-4FAD-A162-68BE1338BFB6}"/>
          </ac:picMkLst>
        </pc:picChg>
        <pc:picChg chg="add mod">
          <ac:chgData name="Loan Nguyen Thanh" userId="a13e4771-7b71-4f1e-b743-20a119b822ac" providerId="ADAL" clId="{FE66E504-4EDA-4ACC-86E4-96B9164BC85D}" dt="2021-02-07T09:31:57.973" v="167" actId="14100"/>
          <ac:picMkLst>
            <pc:docMk/>
            <pc:sldMk cId="3452816053" sldId="260"/>
            <ac:picMk id="8" creationId="{7C6B3237-F887-46F6-BD2C-AF66D16A531A}"/>
          </ac:picMkLst>
        </pc:picChg>
      </pc:sldChg>
      <pc:sldChg chg="addSp delSp modSp new mod">
        <pc:chgData name="Loan Nguyen Thanh" userId="a13e4771-7b71-4f1e-b743-20a119b822ac" providerId="ADAL" clId="{FE66E504-4EDA-4ACC-86E4-96B9164BC85D}" dt="2021-02-07T09:36:04.796" v="210" actId="1076"/>
        <pc:sldMkLst>
          <pc:docMk/>
          <pc:sldMk cId="3354246694" sldId="261"/>
        </pc:sldMkLst>
        <pc:spChg chg="del">
          <ac:chgData name="Loan Nguyen Thanh" userId="a13e4771-7b71-4f1e-b743-20a119b822ac" providerId="ADAL" clId="{FE66E504-4EDA-4ACC-86E4-96B9164BC85D}" dt="2021-02-07T09:32:38.355" v="169" actId="478"/>
          <ac:spMkLst>
            <pc:docMk/>
            <pc:sldMk cId="3354246694" sldId="261"/>
            <ac:spMk id="2" creationId="{2C4ACC87-19FE-4FF6-A108-58178FE3E25C}"/>
          </ac:spMkLst>
        </pc:spChg>
        <pc:spChg chg="del">
          <ac:chgData name="Loan Nguyen Thanh" userId="a13e4771-7b71-4f1e-b743-20a119b822ac" providerId="ADAL" clId="{FE66E504-4EDA-4ACC-86E4-96B9164BC85D}" dt="2021-02-07T09:32:35.644" v="168" actId="478"/>
          <ac:spMkLst>
            <pc:docMk/>
            <pc:sldMk cId="3354246694" sldId="261"/>
            <ac:spMk id="3" creationId="{B18D7134-E4CE-42C5-A8FE-FC7803E89330}"/>
          </ac:spMkLst>
        </pc:spChg>
        <pc:spChg chg="add mod">
          <ac:chgData name="Loan Nguyen Thanh" userId="a13e4771-7b71-4f1e-b743-20a119b822ac" providerId="ADAL" clId="{FE66E504-4EDA-4ACC-86E4-96B9164BC85D}" dt="2021-02-07T09:32:56.859" v="185" actId="6549"/>
          <ac:spMkLst>
            <pc:docMk/>
            <pc:sldMk cId="3354246694" sldId="261"/>
            <ac:spMk id="4" creationId="{41DC3496-7997-47EB-B969-8CCB3EEE7B8C}"/>
          </ac:spMkLst>
        </pc:spChg>
        <pc:spChg chg="add mod">
          <ac:chgData name="Loan Nguyen Thanh" userId="a13e4771-7b71-4f1e-b743-20a119b822ac" providerId="ADAL" clId="{FE66E504-4EDA-4ACC-86E4-96B9164BC85D}" dt="2021-02-07T09:36:04.796" v="210" actId="1076"/>
          <ac:spMkLst>
            <pc:docMk/>
            <pc:sldMk cId="3354246694" sldId="261"/>
            <ac:spMk id="6" creationId="{B4F0D529-7AD1-4FB0-B2C4-F4CB9B29DE6D}"/>
          </ac:spMkLst>
        </pc:spChg>
      </pc:sldChg>
      <pc:sldChg chg="addSp delSp modSp new mod">
        <pc:chgData name="Loan Nguyen Thanh" userId="a13e4771-7b71-4f1e-b743-20a119b822ac" providerId="ADAL" clId="{FE66E504-4EDA-4ACC-86E4-96B9164BC85D}" dt="2021-02-07T09:28:37.565" v="97" actId="114"/>
        <pc:sldMkLst>
          <pc:docMk/>
          <pc:sldMk cId="3780697638" sldId="262"/>
        </pc:sldMkLst>
        <pc:spChg chg="del">
          <ac:chgData name="Loan Nguyen Thanh" userId="a13e4771-7b71-4f1e-b743-20a119b822ac" providerId="ADAL" clId="{FE66E504-4EDA-4ACC-86E4-96B9164BC85D}" dt="2021-02-07T09:26:14.890" v="49" actId="478"/>
          <ac:spMkLst>
            <pc:docMk/>
            <pc:sldMk cId="3780697638" sldId="262"/>
            <ac:spMk id="2" creationId="{C98A5648-F83A-4F0C-A3B7-88458E2CBC1D}"/>
          </ac:spMkLst>
        </pc:spChg>
        <pc:spChg chg="del">
          <ac:chgData name="Loan Nguyen Thanh" userId="a13e4771-7b71-4f1e-b743-20a119b822ac" providerId="ADAL" clId="{FE66E504-4EDA-4ACC-86E4-96B9164BC85D}" dt="2021-02-07T09:26:13.231" v="48" actId="478"/>
          <ac:spMkLst>
            <pc:docMk/>
            <pc:sldMk cId="3780697638" sldId="262"/>
            <ac:spMk id="3" creationId="{C103CB05-432F-4045-B051-24A24AA3568F}"/>
          </ac:spMkLst>
        </pc:spChg>
        <pc:spChg chg="add mod">
          <ac:chgData name="Loan Nguyen Thanh" userId="a13e4771-7b71-4f1e-b743-20a119b822ac" providerId="ADAL" clId="{FE66E504-4EDA-4ACC-86E4-96B9164BC85D}" dt="2021-02-07T09:27:36.359" v="87" actId="207"/>
          <ac:spMkLst>
            <pc:docMk/>
            <pc:sldMk cId="3780697638" sldId="262"/>
            <ac:spMk id="6" creationId="{5A9BF722-179B-4DC1-BEEB-788098EBC6B7}"/>
          </ac:spMkLst>
        </pc:spChg>
        <pc:spChg chg="add mod">
          <ac:chgData name="Loan Nguyen Thanh" userId="a13e4771-7b71-4f1e-b743-20a119b822ac" providerId="ADAL" clId="{FE66E504-4EDA-4ACC-86E4-96B9164BC85D}" dt="2021-02-07T09:28:37.565" v="97" actId="114"/>
          <ac:spMkLst>
            <pc:docMk/>
            <pc:sldMk cId="3780697638" sldId="262"/>
            <ac:spMk id="7" creationId="{0599E8A9-1C30-40B7-BBFE-FA47DD252E69}"/>
          </ac:spMkLst>
        </pc:spChg>
        <pc:picChg chg="add mod">
          <ac:chgData name="Loan Nguyen Thanh" userId="a13e4771-7b71-4f1e-b743-20a119b822ac" providerId="ADAL" clId="{FE66E504-4EDA-4ACC-86E4-96B9164BC85D}" dt="2021-02-07T09:26:31.243" v="54" actId="14100"/>
          <ac:picMkLst>
            <pc:docMk/>
            <pc:sldMk cId="3780697638" sldId="262"/>
            <ac:picMk id="5" creationId="{85365FD3-5BBE-4909-BEDE-34AF5B0E6E80}"/>
          </ac:picMkLst>
        </pc:picChg>
      </pc:sldChg>
    </pc:docChg>
  </pc:docChgLst>
</pc:chgInfo>
</file>

<file path=ppt/comments/modernComment_1E2_967336C1.xml><?xml version="1.0" encoding="utf-8"?>
<p188:cmLst xmlns:a="http://schemas.openxmlformats.org/drawingml/2006/main" xmlns:r="http://schemas.openxmlformats.org/officeDocument/2006/relationships" xmlns:p188="http://schemas.microsoft.com/office/powerpoint/2018/8/main">
  <p188:cm id="{A099CEA0-6E1C-4197-8985-E22382720B64}" authorId="{A1F3B36A-7A7F-5BC5-A5B3-086365D3FB81}" created="2021-11-15T08:25:52.218">
    <ac:deMkLst xmlns:ac="http://schemas.microsoft.com/office/drawing/2013/main/command">
      <pc:docMk xmlns:pc="http://schemas.microsoft.com/office/powerpoint/2013/main/command"/>
      <pc:sldMk xmlns:pc="http://schemas.microsoft.com/office/powerpoint/2013/main/command" cId="2524133057" sldId="482"/>
      <ac:picMk id="5" creationId="{DCDB98B0-499B-4E8B-8F2C-CCEBEB815E4B}"/>
    </ac:deMkLst>
    <p188:txBody>
      <a:bodyPr/>
      <a:lstStyle/>
      <a:p>
        <a:r>
          <a:rPr lang="en-US"/>
          <a:t>5. If the class is full, we will find another one.
6. What will we fo if the taxi doesn't come?
7. Wil you phone me if there are any problems.
8. I will ask Peter if I see him tomorrow.
9. I will go next week, If I can get a train ticket
10. If I have to, I will complain to the manager
11. If he see me here, he will be really angry
12. Mary will is worried if you don't come to the airport.</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408F-ED84-4B05-8620-DB3FDD1B8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229C19-8189-4213-AC94-2CBC327F8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3BBB15-00E4-4513-9FC9-69A9E988AA71}"/>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CAEB5037-3675-40A0-84D0-4B0D42992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9F68F-320A-4F16-A5D8-73C7E32FE36B}"/>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1174323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A7F6-150C-4154-B1E2-A90D6E4E6E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63295A-B984-4E80-8370-A21F36FFE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5005F-F1AB-4C7F-B588-FE6DF47ED1EE}"/>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C8B5B96A-E374-45BA-BFD9-49D78358B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4A40A-6F5F-4444-9F7A-1703AE2DB9DC}"/>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137084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EB1D47-9742-4200-B32E-DBE22A7F0F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B409AA-F5D5-4837-98C0-BF4D7D48A7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1705A-9A02-4D0E-93E6-8F29FBD89231}"/>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523B72A2-0B48-4973-8E3A-9D7B42E48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30D3E-E8D6-4D48-A95B-13C14BD75418}"/>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3519613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13CD-5E29-4B24-95E2-B2E024147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126E4-D8F5-4B70-8E01-B1FBE340D3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68DFA-8BC4-4C38-A865-C7FAB04C2F5D}"/>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B7C12100-0D97-4DB2-8533-A1F885602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BFC1B-40CB-49D6-BE0E-E7AAB120906C}"/>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226109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97F6-F9D4-4CB4-8414-CB4AB2E28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F13FE-2FBF-4C44-ADF6-6C10A9DF3D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30261-DCD6-48AA-94FC-7D8F5DF77FA4}"/>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B292BD1B-AE13-476A-BFA5-592A9C32A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D125C-774E-4A41-8D81-721BEF2EF783}"/>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114423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1290-DF53-4958-9252-58742CC92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3F2706-F929-4FAD-880F-4AE3681BC6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0FAA3-E711-4554-926C-EF5934E5B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DCB090-AAF4-489B-A8FF-8B3A0B1F4EC0}"/>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6" name="Footer Placeholder 5">
            <a:extLst>
              <a:ext uri="{FF2B5EF4-FFF2-40B4-BE49-F238E27FC236}">
                <a16:creationId xmlns:a16="http://schemas.microsoft.com/office/drawing/2014/main" id="{D7B4D1CE-CB5F-4101-9621-81C20859E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54DAB-1795-49AA-B617-BFE7AF2916C5}"/>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2111669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B67A-BA94-448E-81B3-9D24EB08F8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5DFED0-25AC-411D-888A-A1AB92C2C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7609E-EF01-408D-898E-B9D279E9AD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ECEAB-7A1F-4DAA-857D-65F07ED55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2A9ADC-5A24-441B-B150-CC86505894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BEAB2-D196-4D35-9E43-EBFD8144C3CB}"/>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8" name="Footer Placeholder 7">
            <a:extLst>
              <a:ext uri="{FF2B5EF4-FFF2-40B4-BE49-F238E27FC236}">
                <a16:creationId xmlns:a16="http://schemas.microsoft.com/office/drawing/2014/main" id="{90122ADF-0EE1-4A06-8F17-8925AF0463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A99F1-C86F-4A07-B514-751E5AEDD6DB}"/>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353619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6818-8316-4B99-A348-4B11B623D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DE66A7-5F98-40AB-8305-287901D12AEE}"/>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4" name="Footer Placeholder 3">
            <a:extLst>
              <a:ext uri="{FF2B5EF4-FFF2-40B4-BE49-F238E27FC236}">
                <a16:creationId xmlns:a16="http://schemas.microsoft.com/office/drawing/2014/main" id="{08E6E1E5-5F5A-4B65-9FC4-D6800ADA8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0B202-A526-4B2D-9B0F-FAEA89E6F3B9}"/>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3098835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25DD70-41DB-4314-BAF6-D8991E85D628}"/>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3" name="Footer Placeholder 2">
            <a:extLst>
              <a:ext uri="{FF2B5EF4-FFF2-40B4-BE49-F238E27FC236}">
                <a16:creationId xmlns:a16="http://schemas.microsoft.com/office/drawing/2014/main" id="{F2430EE4-08A6-48B6-B443-EC845B9C6B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8453F4-BE7B-477D-AE1A-BD9751019B08}"/>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29960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AF52-8BB3-44A8-86B7-B33FDAF0F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CC7F12-E747-4AA7-AA07-F608B7A5E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96653A-CD70-4855-AA2D-6137ECC61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89F6D-D38E-4FD7-9D7C-7D2F39E746C5}"/>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6" name="Footer Placeholder 5">
            <a:extLst>
              <a:ext uri="{FF2B5EF4-FFF2-40B4-BE49-F238E27FC236}">
                <a16:creationId xmlns:a16="http://schemas.microsoft.com/office/drawing/2014/main" id="{767F2B3E-588A-4FFF-A3C0-290B8EDAF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1900F-08EC-4A88-A482-5EA3332C4E12}"/>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61795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5C60-5BED-44F0-AD5A-922C0B364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A8B87-C19D-4933-9E15-809E94912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57FEAD-669F-4D9D-8417-7A6CE7DA2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35CDB-CFC0-4D64-8263-39472BDB7CFD}"/>
              </a:ext>
            </a:extLst>
          </p:cNvPr>
          <p:cNvSpPr>
            <a:spLocks noGrp="1"/>
          </p:cNvSpPr>
          <p:nvPr>
            <p:ph type="dt" sz="half" idx="10"/>
          </p:nvPr>
        </p:nvSpPr>
        <p:spPr/>
        <p:txBody>
          <a:bodyPr/>
          <a:lstStyle/>
          <a:p>
            <a:fld id="{AA95941C-34AA-4CB0-9EB7-4BD6E8E967EE}" type="datetimeFigureOut">
              <a:rPr lang="en-US" smtClean="0"/>
              <a:t>11/15/2021</a:t>
            </a:fld>
            <a:endParaRPr lang="en-US"/>
          </a:p>
        </p:txBody>
      </p:sp>
      <p:sp>
        <p:nvSpPr>
          <p:cNvPr id="6" name="Footer Placeholder 5">
            <a:extLst>
              <a:ext uri="{FF2B5EF4-FFF2-40B4-BE49-F238E27FC236}">
                <a16:creationId xmlns:a16="http://schemas.microsoft.com/office/drawing/2014/main" id="{84B12C79-5BA6-4B62-979B-A4A41BD9E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C7FD0-6AE6-4157-96AA-123A655A9414}"/>
              </a:ext>
            </a:extLst>
          </p:cNvPr>
          <p:cNvSpPr>
            <a:spLocks noGrp="1"/>
          </p:cNvSpPr>
          <p:nvPr>
            <p:ph type="sldNum" sz="quarter" idx="12"/>
          </p:nvPr>
        </p:nvSpPr>
        <p:spPr/>
        <p:txBody>
          <a:bodyPr/>
          <a:lstStyle/>
          <a:p>
            <a:fld id="{965B2C83-BF43-4D8F-A3FC-3D205D1D075D}" type="slidenum">
              <a:rPr lang="en-US" smtClean="0"/>
              <a:t>‹#›</a:t>
            </a:fld>
            <a:endParaRPr lang="en-US"/>
          </a:p>
        </p:txBody>
      </p:sp>
    </p:spTree>
    <p:extLst>
      <p:ext uri="{BB962C8B-B14F-4D97-AF65-F5344CB8AC3E}">
        <p14:creationId xmlns:p14="http://schemas.microsoft.com/office/powerpoint/2010/main" val="401724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2C6F4-61A5-480F-9A9D-D17BDC2C7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98ECFA-AE18-4A73-8FAC-EB21FA41E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FA70C6-68C4-41FA-87CF-976ECBCA8E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95941C-34AA-4CB0-9EB7-4BD6E8E967EE}" type="datetimeFigureOut">
              <a:rPr lang="en-US" smtClean="0"/>
              <a:t>11/15/2021</a:t>
            </a:fld>
            <a:endParaRPr lang="en-US"/>
          </a:p>
        </p:txBody>
      </p:sp>
      <p:sp>
        <p:nvSpPr>
          <p:cNvPr id="5" name="Footer Placeholder 4">
            <a:extLst>
              <a:ext uri="{FF2B5EF4-FFF2-40B4-BE49-F238E27FC236}">
                <a16:creationId xmlns:a16="http://schemas.microsoft.com/office/drawing/2014/main" id="{5480A4E1-C22B-452C-B506-141EACB3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B2DE22-9896-4726-85D1-3B0BB5EDD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B2C83-BF43-4D8F-A3FC-3D205D1D075D}" type="slidenum">
              <a:rPr lang="en-US" smtClean="0"/>
              <a:t>‹#›</a:t>
            </a:fld>
            <a:endParaRPr lang="en-US"/>
          </a:p>
        </p:txBody>
      </p:sp>
      <p:pic>
        <p:nvPicPr>
          <p:cNvPr id="7" name="Picture 4" descr="Tuyển tập 5350 ảnh động PowerPoint">
            <a:extLst>
              <a:ext uri="{FF2B5EF4-FFF2-40B4-BE49-F238E27FC236}">
                <a16:creationId xmlns:a16="http://schemas.microsoft.com/office/drawing/2014/main" id="{37AFE36D-E5F8-4993-89A1-8E0CD8B8C4A9}"/>
              </a:ext>
            </a:extLst>
          </p:cNvPr>
          <p:cNvPicPr>
            <a:picLocks noChangeAspect="1" noChangeArrowheads="1" noCrop="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307"/>
            <a:ext cx="12192000" cy="811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Ảnh động trang trí (144)">
            <a:extLst>
              <a:ext uri="{FF2B5EF4-FFF2-40B4-BE49-F238E27FC236}">
                <a16:creationId xmlns:a16="http://schemas.microsoft.com/office/drawing/2014/main" id="{56CF4939-C9B2-4E20-B098-8329301C470D}"/>
              </a:ext>
            </a:extLst>
          </p:cNvPr>
          <p:cNvPicPr>
            <a:picLocks noChangeAspect="1" noChangeArrowheads="1" noCrop="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61924" y="6499225"/>
            <a:ext cx="12030076"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9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E2_967336C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cambridge.org/dictionary/english/draw" TargetMode="External"/><Relationship Id="rId2" Type="http://schemas.openxmlformats.org/officeDocument/2006/relationships/hyperlink" Target="https://dictionary.cambridge.org/dictionary/english/paint" TargetMode="Externa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dictionary.cambridge.org/dictionary/english/sculptu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ictionary.cambridge.org/dictionary/english/books" TargetMode="External"/><Relationship Id="rId2" Type="http://schemas.openxmlformats.org/officeDocument/2006/relationships/hyperlink" Target="https://dictionary.cambridge.org/dictionary/english/person"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dictionary.cambridge.org/dictionary/english/publish" TargetMode="External"/><Relationship Id="rId4" Type="http://schemas.openxmlformats.org/officeDocument/2006/relationships/hyperlink" Target="https://dictionary.cambridge.org/dictionary/english/articl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4CD72A-67A2-4971-934E-CC1F8F57568E}"/>
              </a:ext>
            </a:extLst>
          </p:cNvPr>
          <p:cNvPicPr>
            <a:picLocks noChangeAspect="1"/>
          </p:cNvPicPr>
          <p:nvPr/>
        </p:nvPicPr>
        <p:blipFill>
          <a:blip r:embed="rId3"/>
          <a:stretch>
            <a:fillRect/>
          </a:stretch>
        </p:blipFill>
        <p:spPr>
          <a:xfrm>
            <a:off x="0" y="815928"/>
            <a:ext cx="1688123" cy="1845956"/>
          </a:xfrm>
          <a:prstGeom prst="rect">
            <a:avLst/>
          </a:prstGeom>
          <a:ln>
            <a:noFill/>
          </a:ln>
          <a:effectLst>
            <a:outerShdw blurRad="292100" dist="139700" dir="2700000" algn="tl" rotWithShape="0">
              <a:srgbClr val="333333">
                <a:alpha val="65000"/>
              </a:srgbClr>
            </a:outerShdw>
          </a:effectLst>
        </p:spPr>
      </p:pic>
      <p:pic>
        <p:nvPicPr>
          <p:cNvPr id="4" name="Picture 2" descr="Kết quả hình ảnh cho ngành ngôn ngữ anh trường đại học bà rịa vũng tàu">
            <a:extLst>
              <a:ext uri="{FF2B5EF4-FFF2-40B4-BE49-F238E27FC236}">
                <a16:creationId xmlns:a16="http://schemas.microsoft.com/office/drawing/2014/main" id="{90C20BA2-2574-4B2C-AC73-47A485EF3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357" y="951308"/>
            <a:ext cx="9003323" cy="496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9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699CD-8C12-43F4-B54D-C1AF682B8787}"/>
              </a:ext>
            </a:extLst>
          </p:cNvPr>
          <p:cNvSpPr txBox="1"/>
          <p:nvPr/>
        </p:nvSpPr>
        <p:spPr>
          <a:xfrm>
            <a:off x="3076070" y="768624"/>
            <a:ext cx="7262192"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VERBS OF MOVEMENT</a:t>
            </a:r>
          </a:p>
        </p:txBody>
      </p:sp>
      <p:sp>
        <p:nvSpPr>
          <p:cNvPr id="4" name="TextBox 3">
            <a:extLst>
              <a:ext uri="{FF2B5EF4-FFF2-40B4-BE49-F238E27FC236}">
                <a16:creationId xmlns:a16="http://schemas.microsoft.com/office/drawing/2014/main" id="{05A9F851-B850-4F06-8FD6-54C6BA301B08}"/>
              </a:ext>
            </a:extLst>
          </p:cNvPr>
          <p:cNvSpPr txBox="1"/>
          <p:nvPr/>
        </p:nvSpPr>
        <p:spPr>
          <a:xfrm>
            <a:off x="205407" y="799402"/>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531315" y="5022419"/>
            <a:ext cx="3058298"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painter</a:t>
            </a:r>
          </a:p>
        </p:txBody>
      </p:sp>
      <p:sp>
        <p:nvSpPr>
          <p:cNvPr id="10" name="TextBox 9">
            <a:extLst>
              <a:ext uri="{FF2B5EF4-FFF2-40B4-BE49-F238E27FC236}">
                <a16:creationId xmlns:a16="http://schemas.microsoft.com/office/drawing/2014/main" id="{4190D664-B9D9-489D-879C-651AA21B90FC}"/>
              </a:ext>
            </a:extLst>
          </p:cNvPr>
          <p:cNvSpPr txBox="1"/>
          <p:nvPr/>
        </p:nvSpPr>
        <p:spPr>
          <a:xfrm>
            <a:off x="833496" y="5535378"/>
            <a:ext cx="2453935"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peɪntə</a:t>
            </a:r>
            <a:r>
              <a:rPr lang="en-US" sz="2800" b="0" i="0" dirty="0">
                <a:solidFill>
                  <a:srgbClr val="333333"/>
                </a:solidFill>
                <a:effectLst/>
                <a:latin typeface="Lucida Sans Unicode" panose="020B0602030504020204" pitchFamily="34" charset="0"/>
              </a:rPr>
              <a:t>(r)/</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915520" y="5131494"/>
            <a:ext cx="8276480" cy="523220"/>
          </a:xfrm>
          <a:prstGeom prst="rect">
            <a:avLst/>
          </a:prstGeom>
          <a:noFill/>
        </p:spPr>
        <p:txBody>
          <a:bodyPr wrap="square" rtlCol="0">
            <a:spAutoFit/>
          </a:bodyPr>
          <a:lstStyle/>
          <a:p>
            <a:r>
              <a:rPr lang="en-US" sz="2800" b="0" i="0" dirty="0">
                <a:solidFill>
                  <a:srgbClr val="333333"/>
                </a:solidFill>
                <a:effectLst/>
                <a:latin typeface="Source Sans Pro" panose="020B0503030403020204" pitchFamily="34" charset="0"/>
              </a:rPr>
              <a:t>a person whose job is painting buildings, walls, etc.</a:t>
            </a:r>
            <a:endParaRPr lang="en-US" sz="2800" dirty="0">
              <a:latin typeface="Times New Roman" panose="02020603050405020304" pitchFamily="18" charset="0"/>
              <a:cs typeface="Times New Roman" panose="02020603050405020304" pitchFamily="18" charset="0"/>
            </a:endParaRPr>
          </a:p>
        </p:txBody>
      </p:sp>
      <p:pic>
        <p:nvPicPr>
          <p:cNvPr id="2050" name="Picture 2" descr="10 Incredible Blind Painters﻿ - Everyday Sight">
            <a:extLst>
              <a:ext uri="{FF2B5EF4-FFF2-40B4-BE49-F238E27FC236}">
                <a16:creationId xmlns:a16="http://schemas.microsoft.com/office/drawing/2014/main" id="{E51F8CC1-5B30-48AA-9334-1787A03A3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52" y="1577264"/>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ob Ross - Wikipedia">
            <a:extLst>
              <a:ext uri="{FF2B5EF4-FFF2-40B4-BE49-F238E27FC236}">
                <a16:creationId xmlns:a16="http://schemas.microsoft.com/office/drawing/2014/main" id="{2C7F65D5-CDA0-4E16-88F4-720DA5795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303" y="1577264"/>
            <a:ext cx="3388506" cy="34099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8AD94B-0ED2-4B83-B089-E7617D5BA4EF}"/>
              </a:ext>
            </a:extLst>
          </p:cNvPr>
          <p:cNvSpPr txBox="1"/>
          <p:nvPr/>
        </p:nvSpPr>
        <p:spPr>
          <a:xfrm>
            <a:off x="649444" y="6058598"/>
            <a:ext cx="6096000" cy="523220"/>
          </a:xfrm>
          <a:prstGeom prst="rect">
            <a:avLst/>
          </a:prstGeom>
          <a:noFill/>
        </p:spPr>
        <p:txBody>
          <a:bodyPr wrap="square">
            <a:spAutoFit/>
          </a:bodyPr>
          <a:lstStyle/>
          <a:p>
            <a:pPr algn="l" fontAlgn="base"/>
            <a:r>
              <a:rPr lang="en-US" sz="2800" b="0" i="1" dirty="0">
                <a:solidFill>
                  <a:srgbClr val="333333"/>
                </a:solidFill>
                <a:effectLst/>
                <a:latin typeface="inherit"/>
              </a:rPr>
              <a:t>Ex: He works as a </a:t>
            </a:r>
            <a:r>
              <a:rPr lang="en-US" sz="2800" b="1" i="1" dirty="0">
                <a:solidFill>
                  <a:srgbClr val="333333"/>
                </a:solidFill>
                <a:effectLst/>
                <a:latin typeface="inherit"/>
              </a:rPr>
              <a:t>painter and decorator</a:t>
            </a:r>
            <a:r>
              <a:rPr lang="en-US" sz="2800" b="0" i="1" dirty="0">
                <a:solidFill>
                  <a:srgbClr val="333333"/>
                </a:solidFill>
                <a:effectLst/>
                <a:latin typeface="inherit"/>
              </a:rPr>
              <a:t>.</a:t>
            </a:r>
          </a:p>
        </p:txBody>
      </p:sp>
    </p:spTree>
    <p:extLst>
      <p:ext uri="{BB962C8B-B14F-4D97-AF65-F5344CB8AC3E}">
        <p14:creationId xmlns:p14="http://schemas.microsoft.com/office/powerpoint/2010/main" val="192513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699CD-8C12-43F4-B54D-C1AF682B8787}"/>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sp>
        <p:nvSpPr>
          <p:cNvPr id="4" name="TextBox 3">
            <a:extLst>
              <a:ext uri="{FF2B5EF4-FFF2-40B4-BE49-F238E27FC236}">
                <a16:creationId xmlns:a16="http://schemas.microsoft.com/office/drawing/2014/main" id="{05A9F851-B850-4F06-8FD6-54C6BA301B08}"/>
              </a:ext>
            </a:extLst>
          </p:cNvPr>
          <p:cNvSpPr txBox="1"/>
          <p:nvPr/>
        </p:nvSpPr>
        <p:spPr>
          <a:xfrm>
            <a:off x="32047" y="526569"/>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531315" y="5022419"/>
            <a:ext cx="3058298"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novelist</a:t>
            </a:r>
          </a:p>
        </p:txBody>
      </p:sp>
      <p:sp>
        <p:nvSpPr>
          <p:cNvPr id="10" name="TextBox 9">
            <a:extLst>
              <a:ext uri="{FF2B5EF4-FFF2-40B4-BE49-F238E27FC236}">
                <a16:creationId xmlns:a16="http://schemas.microsoft.com/office/drawing/2014/main" id="{4190D664-B9D9-489D-879C-651AA21B90FC}"/>
              </a:ext>
            </a:extLst>
          </p:cNvPr>
          <p:cNvSpPr txBox="1"/>
          <p:nvPr/>
        </p:nvSpPr>
        <p:spPr>
          <a:xfrm>
            <a:off x="833496" y="5535378"/>
            <a:ext cx="2453935"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nɒvəlɪst</a:t>
            </a:r>
            <a:r>
              <a:rPr lang="en-US" sz="2800" b="0" i="0" dirty="0">
                <a:solidFill>
                  <a:srgbClr val="333333"/>
                </a:solidFill>
                <a:effectLst/>
                <a:latin typeface="Lucida Sans Unicode" panose="020B0602030504020204" pitchFamily="34" charset="0"/>
              </a:rPr>
              <a:t>/</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915520" y="5131494"/>
            <a:ext cx="8276480" cy="523220"/>
          </a:xfrm>
          <a:prstGeom prst="rect">
            <a:avLst/>
          </a:prstGeom>
          <a:noFill/>
        </p:spPr>
        <p:txBody>
          <a:bodyPr wrap="square" rtlCol="0">
            <a:spAutoFit/>
          </a:bodyPr>
          <a:lstStyle/>
          <a:p>
            <a:r>
              <a:rPr lang="en-US" sz="2800" b="0" i="0" dirty="0">
                <a:solidFill>
                  <a:srgbClr val="333333"/>
                </a:solidFill>
                <a:effectLst/>
                <a:latin typeface="Source Sans Pro" panose="020B0503030403020204" pitchFamily="34" charset="0"/>
              </a:rPr>
              <a:t>a person who writes novels</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8AD94B-0ED2-4B83-B089-E7617D5BA4EF}"/>
              </a:ext>
            </a:extLst>
          </p:cNvPr>
          <p:cNvSpPr txBox="1"/>
          <p:nvPr/>
        </p:nvSpPr>
        <p:spPr>
          <a:xfrm>
            <a:off x="649443" y="6058598"/>
            <a:ext cx="8865617" cy="954107"/>
          </a:xfrm>
          <a:prstGeom prst="rect">
            <a:avLst/>
          </a:prstGeom>
          <a:noFill/>
        </p:spPr>
        <p:txBody>
          <a:bodyPr wrap="square">
            <a:spAutoFit/>
          </a:bodyPr>
          <a:lstStyle/>
          <a:p>
            <a:pPr fontAlgn="base"/>
            <a:r>
              <a:rPr lang="en-US" sz="2800" b="0" i="1" dirty="0">
                <a:solidFill>
                  <a:srgbClr val="333333"/>
                </a:solidFill>
                <a:effectLst/>
                <a:latin typeface="inherit"/>
              </a:rPr>
              <a:t>Ex: His ambition is to become a best-selling novelist.</a:t>
            </a:r>
          </a:p>
          <a:p>
            <a:pPr algn="l" fontAlgn="base"/>
            <a:endParaRPr lang="en-US" sz="2800" b="0" i="1" dirty="0">
              <a:solidFill>
                <a:srgbClr val="333333"/>
              </a:solidFill>
              <a:effectLst/>
              <a:latin typeface="inherit"/>
            </a:endParaRPr>
          </a:p>
        </p:txBody>
      </p:sp>
      <p:pic>
        <p:nvPicPr>
          <p:cNvPr id="4098" name="Picture 2" descr="5 Steps To Starting A Career As A Novelist – CBS Los Angeles">
            <a:extLst>
              <a:ext uri="{FF2B5EF4-FFF2-40B4-BE49-F238E27FC236}">
                <a16:creationId xmlns:a16="http://schemas.microsoft.com/office/drawing/2014/main" id="{9B27B9FA-BCC0-4F7B-AF77-4A6740413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95" y="1353399"/>
            <a:ext cx="5348701" cy="3551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iết kiệm đến 80% khi mua The Novelist trên Steam">
            <a:extLst>
              <a:ext uri="{FF2B5EF4-FFF2-40B4-BE49-F238E27FC236}">
                <a16:creationId xmlns:a16="http://schemas.microsoft.com/office/drawing/2014/main" id="{5D8CE7FA-3F43-4EDA-A2B6-8791C1D9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65285"/>
            <a:ext cx="5867400" cy="353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3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9F851-B850-4F06-8FD6-54C6BA301B08}"/>
              </a:ext>
            </a:extLst>
          </p:cNvPr>
          <p:cNvSpPr txBox="1"/>
          <p:nvPr/>
        </p:nvSpPr>
        <p:spPr>
          <a:xfrm>
            <a:off x="0" y="563769"/>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531315" y="5022419"/>
            <a:ext cx="3058298"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poet</a:t>
            </a:r>
          </a:p>
        </p:txBody>
      </p:sp>
      <p:sp>
        <p:nvSpPr>
          <p:cNvPr id="10" name="TextBox 9">
            <a:extLst>
              <a:ext uri="{FF2B5EF4-FFF2-40B4-BE49-F238E27FC236}">
                <a16:creationId xmlns:a16="http://schemas.microsoft.com/office/drawing/2014/main" id="{4190D664-B9D9-489D-879C-651AA21B90FC}"/>
              </a:ext>
            </a:extLst>
          </p:cNvPr>
          <p:cNvSpPr txBox="1"/>
          <p:nvPr/>
        </p:nvSpPr>
        <p:spPr>
          <a:xfrm>
            <a:off x="833496" y="5535378"/>
            <a:ext cx="2453935"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pəʊɪt</a:t>
            </a:r>
            <a:r>
              <a:rPr lang="en-US" sz="2800" b="0" i="0" dirty="0">
                <a:solidFill>
                  <a:srgbClr val="333333"/>
                </a:solidFill>
                <a:effectLst/>
                <a:latin typeface="Lucida Sans Unicode" panose="020B0602030504020204" pitchFamily="34" charset="0"/>
              </a:rPr>
              <a:t>/</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891794" y="5121766"/>
            <a:ext cx="8276480" cy="523220"/>
          </a:xfrm>
          <a:prstGeom prst="rect">
            <a:avLst/>
          </a:prstGeom>
          <a:noFill/>
        </p:spPr>
        <p:txBody>
          <a:bodyPr wrap="square" rtlCol="0">
            <a:spAutoFit/>
          </a:bodyPr>
          <a:lstStyle/>
          <a:p>
            <a:r>
              <a:rPr lang="en-US" sz="2800" b="0" i="0" u="none" strike="noStrike" dirty="0">
                <a:solidFill>
                  <a:srgbClr val="4577BF"/>
                </a:solidFill>
                <a:effectLst/>
                <a:latin typeface="inherit"/>
              </a:rPr>
              <a:t>​</a:t>
            </a:r>
            <a:r>
              <a:rPr lang="en-US" sz="2800" b="0" i="0" dirty="0">
                <a:solidFill>
                  <a:srgbClr val="333333"/>
                </a:solidFill>
                <a:effectLst/>
                <a:latin typeface="inherit"/>
              </a:rPr>
              <a:t>a person who writes poems</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8AD94B-0ED2-4B83-B089-E7617D5BA4EF}"/>
              </a:ext>
            </a:extLst>
          </p:cNvPr>
          <p:cNvSpPr txBox="1"/>
          <p:nvPr/>
        </p:nvSpPr>
        <p:spPr>
          <a:xfrm>
            <a:off x="649444" y="6058598"/>
            <a:ext cx="11105234" cy="954107"/>
          </a:xfrm>
          <a:prstGeom prst="rect">
            <a:avLst/>
          </a:prstGeom>
          <a:noFill/>
        </p:spPr>
        <p:txBody>
          <a:bodyPr wrap="square">
            <a:spAutoFit/>
          </a:bodyPr>
          <a:lstStyle/>
          <a:p>
            <a:pPr fontAlgn="base"/>
            <a:r>
              <a:rPr lang="en-US" sz="2800" b="0" i="1" dirty="0">
                <a:solidFill>
                  <a:srgbClr val="333333"/>
                </a:solidFill>
                <a:effectLst/>
                <a:latin typeface="inherit"/>
              </a:rPr>
              <a:t>Ex: Tran Dang Khoa is a poet of the children.</a:t>
            </a:r>
          </a:p>
          <a:p>
            <a:pPr algn="l" fontAlgn="base"/>
            <a:endParaRPr lang="en-US" sz="2800" b="0" i="1" dirty="0">
              <a:solidFill>
                <a:srgbClr val="333333"/>
              </a:solidFill>
              <a:effectLst/>
              <a:latin typeface="inherit"/>
            </a:endParaRPr>
          </a:p>
        </p:txBody>
      </p:sp>
      <p:pic>
        <p:nvPicPr>
          <p:cNvPr id="5122" name="Picture 2" descr="Idle talks with Tran Đang Khoa">
            <a:extLst>
              <a:ext uri="{FF2B5EF4-FFF2-40B4-BE49-F238E27FC236}">
                <a16:creationId xmlns:a16="http://schemas.microsoft.com/office/drawing/2014/main" id="{7B3AA2D4-B6BF-4FDD-9713-E6B3C4F62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23" y="1421969"/>
            <a:ext cx="600075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ran Dang Khoa Picture Book on Behance | Childrens books illustrations,  Picture books illustration, Picture book">
            <a:extLst>
              <a:ext uri="{FF2B5EF4-FFF2-40B4-BE49-F238E27FC236}">
                <a16:creationId xmlns:a16="http://schemas.microsoft.com/office/drawing/2014/main" id="{BD5E6BAF-56D3-4A80-A91F-11A9D03A1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66" y="1436673"/>
            <a:ext cx="3079128" cy="36004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8A26B4-A2BE-4914-909E-694A473983D9}"/>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spTree>
    <p:extLst>
      <p:ext uri="{BB962C8B-B14F-4D97-AF65-F5344CB8AC3E}">
        <p14:creationId xmlns:p14="http://schemas.microsoft.com/office/powerpoint/2010/main" val="187493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9F851-B850-4F06-8FD6-54C6BA301B08}"/>
              </a:ext>
            </a:extLst>
          </p:cNvPr>
          <p:cNvSpPr txBox="1"/>
          <p:nvPr/>
        </p:nvSpPr>
        <p:spPr>
          <a:xfrm>
            <a:off x="0" y="537792"/>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531315" y="5022419"/>
            <a:ext cx="3058298"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musician</a:t>
            </a:r>
          </a:p>
        </p:txBody>
      </p:sp>
      <p:sp>
        <p:nvSpPr>
          <p:cNvPr id="10" name="TextBox 9">
            <a:extLst>
              <a:ext uri="{FF2B5EF4-FFF2-40B4-BE49-F238E27FC236}">
                <a16:creationId xmlns:a16="http://schemas.microsoft.com/office/drawing/2014/main" id="{4190D664-B9D9-489D-879C-651AA21B90FC}"/>
              </a:ext>
            </a:extLst>
          </p:cNvPr>
          <p:cNvSpPr txBox="1"/>
          <p:nvPr/>
        </p:nvSpPr>
        <p:spPr>
          <a:xfrm>
            <a:off x="833496" y="5535378"/>
            <a:ext cx="2453935"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a:t>
            </a:r>
            <a:r>
              <a:rPr lang="en-US" sz="2800" b="0" i="0" dirty="0" err="1">
                <a:solidFill>
                  <a:srgbClr val="333333"/>
                </a:solidFill>
                <a:effectLst/>
                <a:latin typeface="Lucida Sans Unicode" panose="020B0602030504020204" pitchFamily="34" charset="0"/>
              </a:rPr>
              <a:t>mjuˈzɪʃn</a:t>
            </a:r>
            <a:r>
              <a:rPr lang="en-US" sz="2800" b="0" i="0" dirty="0">
                <a:solidFill>
                  <a:srgbClr val="333333"/>
                </a:solidFill>
                <a:effectLst/>
                <a:latin typeface="Lucida Sans Unicode" panose="020B0602030504020204" pitchFamily="34" charset="0"/>
              </a:rPr>
              <a:t>/</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915520" y="5131494"/>
            <a:ext cx="8276480" cy="954107"/>
          </a:xfrm>
          <a:prstGeom prst="rect">
            <a:avLst/>
          </a:prstGeom>
          <a:noFill/>
        </p:spPr>
        <p:txBody>
          <a:bodyPr wrap="square" rtlCol="0">
            <a:spAutoFit/>
          </a:bodyPr>
          <a:lstStyle/>
          <a:p>
            <a:r>
              <a:rPr lang="en-US" sz="2800" b="0" i="0" dirty="0">
                <a:solidFill>
                  <a:srgbClr val="333333"/>
                </a:solidFill>
                <a:effectLst/>
                <a:latin typeface="Source Sans Pro" panose="020B0503030403020204" pitchFamily="34" charset="0"/>
              </a:rPr>
              <a:t>a person who plays a musical instrument or writes music, especially as a job</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8AD94B-0ED2-4B83-B089-E7617D5BA4EF}"/>
              </a:ext>
            </a:extLst>
          </p:cNvPr>
          <p:cNvSpPr txBox="1"/>
          <p:nvPr/>
        </p:nvSpPr>
        <p:spPr>
          <a:xfrm>
            <a:off x="762275" y="6121506"/>
            <a:ext cx="9104156" cy="954107"/>
          </a:xfrm>
          <a:prstGeom prst="rect">
            <a:avLst/>
          </a:prstGeom>
          <a:noFill/>
        </p:spPr>
        <p:txBody>
          <a:bodyPr wrap="square">
            <a:spAutoFit/>
          </a:bodyPr>
          <a:lstStyle/>
          <a:p>
            <a:pPr fontAlgn="base"/>
            <a:r>
              <a:rPr lang="en-US" sz="2800" b="0" i="1" dirty="0">
                <a:solidFill>
                  <a:srgbClr val="0070C0"/>
                </a:solidFill>
                <a:effectLst/>
                <a:latin typeface="inherit"/>
              </a:rPr>
              <a:t>Ex: Trinh Cong Son was a famous musician in Vietnam.</a:t>
            </a:r>
          </a:p>
          <a:p>
            <a:pPr algn="l" fontAlgn="base"/>
            <a:endParaRPr lang="en-US" sz="2800" b="0" i="1" dirty="0">
              <a:solidFill>
                <a:srgbClr val="0070C0"/>
              </a:solidFill>
              <a:effectLst/>
              <a:latin typeface="inherit"/>
            </a:endParaRPr>
          </a:p>
        </p:txBody>
      </p:sp>
      <p:pic>
        <p:nvPicPr>
          <p:cNvPr id="6146" name="Picture 2" descr="Ministry of Culture, Sport and Tourism Portal - Songs to memorize late  songwriter Trinh Cong Son">
            <a:extLst>
              <a:ext uri="{FF2B5EF4-FFF2-40B4-BE49-F238E27FC236}">
                <a16:creationId xmlns:a16="http://schemas.microsoft.com/office/drawing/2014/main" id="{337B6286-4932-4A6D-BC10-F3C869376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599" y="1558987"/>
            <a:ext cx="4763343" cy="35725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B24956-5DF7-4C62-AA9C-94188B8A3A5B}"/>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spTree>
    <p:extLst>
      <p:ext uri="{BB962C8B-B14F-4D97-AF65-F5344CB8AC3E}">
        <p14:creationId xmlns:p14="http://schemas.microsoft.com/office/powerpoint/2010/main" val="367139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9F851-B850-4F06-8FD6-54C6BA301B08}"/>
              </a:ext>
            </a:extLst>
          </p:cNvPr>
          <p:cNvSpPr txBox="1"/>
          <p:nvPr/>
        </p:nvSpPr>
        <p:spPr>
          <a:xfrm>
            <a:off x="14575" y="491533"/>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531315" y="5022419"/>
            <a:ext cx="3058298"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exhibition</a:t>
            </a:r>
          </a:p>
        </p:txBody>
      </p:sp>
      <p:sp>
        <p:nvSpPr>
          <p:cNvPr id="10" name="TextBox 9">
            <a:extLst>
              <a:ext uri="{FF2B5EF4-FFF2-40B4-BE49-F238E27FC236}">
                <a16:creationId xmlns:a16="http://schemas.microsoft.com/office/drawing/2014/main" id="{4190D664-B9D9-489D-879C-651AA21B90FC}"/>
              </a:ext>
            </a:extLst>
          </p:cNvPr>
          <p:cNvSpPr txBox="1"/>
          <p:nvPr/>
        </p:nvSpPr>
        <p:spPr>
          <a:xfrm>
            <a:off x="833496" y="5535378"/>
            <a:ext cx="2453935"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/ˌ</a:t>
            </a:r>
            <a:r>
              <a:rPr lang="en-US" sz="2800" b="0" i="0" dirty="0" err="1">
                <a:solidFill>
                  <a:srgbClr val="333333"/>
                </a:solidFill>
                <a:effectLst/>
                <a:latin typeface="Lucida Sans Unicode" panose="020B0602030504020204" pitchFamily="34" charset="0"/>
              </a:rPr>
              <a:t>eksɪˈbɪʃn</a:t>
            </a:r>
            <a:r>
              <a:rPr lang="en-US" sz="2800" b="0" i="0" dirty="0">
                <a:solidFill>
                  <a:srgbClr val="333333"/>
                </a:solidFill>
                <a:effectLst/>
                <a:latin typeface="Lucida Sans Unicode" panose="020B0602030504020204" pitchFamily="34" charset="0"/>
              </a:rPr>
              <a:t>/</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915520" y="5131494"/>
            <a:ext cx="8276480" cy="954107"/>
          </a:xfrm>
          <a:prstGeom prst="rect">
            <a:avLst/>
          </a:prstGeom>
          <a:noFill/>
        </p:spPr>
        <p:txBody>
          <a:bodyPr wrap="square" rtlCol="0">
            <a:spAutoFit/>
          </a:bodyPr>
          <a:lstStyle/>
          <a:p>
            <a:r>
              <a:rPr lang="en-US" sz="2800" b="0" i="0" dirty="0">
                <a:solidFill>
                  <a:srgbClr val="333333"/>
                </a:solidFill>
                <a:effectLst/>
                <a:latin typeface="Source Sans Pro" panose="020B0503030403020204" pitchFamily="34" charset="0"/>
              </a:rPr>
              <a:t>a collection of things, for example works of art, that are shown to the public</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8AD94B-0ED2-4B83-B089-E7617D5BA4EF}"/>
              </a:ext>
            </a:extLst>
          </p:cNvPr>
          <p:cNvSpPr txBox="1"/>
          <p:nvPr/>
        </p:nvSpPr>
        <p:spPr>
          <a:xfrm>
            <a:off x="762275" y="6121506"/>
            <a:ext cx="9104156" cy="954107"/>
          </a:xfrm>
          <a:prstGeom prst="rect">
            <a:avLst/>
          </a:prstGeom>
          <a:noFill/>
        </p:spPr>
        <p:txBody>
          <a:bodyPr wrap="square">
            <a:spAutoFit/>
          </a:bodyPr>
          <a:lstStyle/>
          <a:p>
            <a:pPr algn="l" fontAlgn="base">
              <a:buFont typeface="Arial" panose="020B0604020202020204" pitchFamily="34" charset="0"/>
              <a:buChar char="•"/>
            </a:pPr>
            <a:r>
              <a:rPr lang="en-US" sz="2800" b="0" i="1" dirty="0">
                <a:solidFill>
                  <a:srgbClr val="0070C0"/>
                </a:solidFill>
                <a:effectLst/>
                <a:latin typeface="inherit"/>
              </a:rPr>
              <a:t>Ex: Have you seen the Picasso exhibition?</a:t>
            </a:r>
          </a:p>
          <a:p>
            <a:pPr algn="l" fontAlgn="base"/>
            <a:endParaRPr lang="en-US" sz="2800" b="0" i="1" dirty="0">
              <a:solidFill>
                <a:srgbClr val="0070C0"/>
              </a:solidFill>
              <a:effectLst/>
              <a:latin typeface="inherit"/>
            </a:endParaRPr>
          </a:p>
        </p:txBody>
      </p:sp>
      <p:pic>
        <p:nvPicPr>
          <p:cNvPr id="7170" name="Picture 2" descr="Manchester Open Exhibition 2020 - HOME">
            <a:extLst>
              <a:ext uri="{FF2B5EF4-FFF2-40B4-BE49-F238E27FC236}">
                <a16:creationId xmlns:a16="http://schemas.microsoft.com/office/drawing/2014/main" id="{E0408D6D-50B6-47A5-B1AC-37BC2EA7C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967" y="1293757"/>
            <a:ext cx="7742464" cy="37888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F3DF32-2F39-431E-AF8A-7F661129C81A}"/>
              </a:ext>
            </a:extLst>
          </p:cNvPr>
          <p:cNvSpPr txBox="1"/>
          <p:nvPr/>
        </p:nvSpPr>
        <p:spPr>
          <a:xfrm>
            <a:off x="4420382" y="598547"/>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spTree>
    <p:extLst>
      <p:ext uri="{BB962C8B-B14F-4D97-AF65-F5344CB8AC3E}">
        <p14:creationId xmlns:p14="http://schemas.microsoft.com/office/powerpoint/2010/main" val="329542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9F851-B850-4F06-8FD6-54C6BA301B08}"/>
              </a:ext>
            </a:extLst>
          </p:cNvPr>
          <p:cNvSpPr txBox="1"/>
          <p:nvPr/>
        </p:nvSpPr>
        <p:spPr>
          <a:xfrm>
            <a:off x="77637" y="577867"/>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8" name="TextBox 7">
            <a:extLst>
              <a:ext uri="{FF2B5EF4-FFF2-40B4-BE49-F238E27FC236}">
                <a16:creationId xmlns:a16="http://schemas.microsoft.com/office/drawing/2014/main" id="{B422D98B-0C4C-4801-94AC-051A74F68E41}"/>
              </a:ext>
            </a:extLst>
          </p:cNvPr>
          <p:cNvSpPr txBox="1"/>
          <p:nvPr/>
        </p:nvSpPr>
        <p:spPr>
          <a:xfrm>
            <a:off x="-80493" y="5038762"/>
            <a:ext cx="3996013" cy="646331"/>
          </a:xfrm>
          <a:prstGeom prst="rect">
            <a:avLst/>
          </a:prstGeom>
          <a:noFill/>
        </p:spPr>
        <p:txBody>
          <a:bodyPr wrap="square" rtlCol="0">
            <a:sp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Social media</a:t>
            </a:r>
          </a:p>
        </p:txBody>
      </p:sp>
      <p:sp>
        <p:nvSpPr>
          <p:cNvPr id="10" name="TextBox 9">
            <a:extLst>
              <a:ext uri="{FF2B5EF4-FFF2-40B4-BE49-F238E27FC236}">
                <a16:creationId xmlns:a16="http://schemas.microsoft.com/office/drawing/2014/main" id="{4190D664-B9D9-489D-879C-651AA21B90FC}"/>
              </a:ext>
            </a:extLst>
          </p:cNvPr>
          <p:cNvSpPr txBox="1"/>
          <p:nvPr/>
        </p:nvSpPr>
        <p:spPr>
          <a:xfrm>
            <a:off x="205408" y="5535378"/>
            <a:ext cx="3082024" cy="523220"/>
          </a:xfrm>
          <a:prstGeom prst="rect">
            <a:avLst/>
          </a:prstGeom>
          <a:noFill/>
        </p:spPr>
        <p:txBody>
          <a:bodyPr wrap="square">
            <a:spAutoFit/>
          </a:bodyPr>
          <a:lstStyle/>
          <a:p>
            <a:pPr algn="ctr"/>
            <a:r>
              <a:rPr lang="en-US" sz="2800" b="0" i="0" dirty="0">
                <a:solidFill>
                  <a:srgbClr val="333333"/>
                </a:solidFill>
                <a:effectLst/>
                <a:latin typeface="Lucida Sans Unicode" panose="020B0602030504020204" pitchFamily="34" charset="0"/>
              </a:rPr>
              <a:t>/ˌ</a:t>
            </a:r>
            <a:r>
              <a:rPr lang="en-US" sz="2800" b="0" i="0" dirty="0" err="1">
                <a:solidFill>
                  <a:srgbClr val="333333"/>
                </a:solidFill>
                <a:effectLst/>
                <a:latin typeface="Lucida Sans Unicode" panose="020B0602030504020204" pitchFamily="34" charset="0"/>
              </a:rPr>
              <a:t>səʊʃl</a:t>
            </a:r>
            <a:r>
              <a:rPr lang="en-US" sz="2800" b="0" i="0" dirty="0">
                <a:solidFill>
                  <a:srgbClr val="333333"/>
                </a:solidFill>
                <a:effectLst/>
                <a:latin typeface="Lucida Sans Unicode" panose="020B0602030504020204" pitchFamily="34" charset="0"/>
              </a:rPr>
              <a:t> ˈ</a:t>
            </a:r>
            <a:r>
              <a:rPr lang="en-US" sz="2800" b="0" i="0" dirty="0" err="1">
                <a:solidFill>
                  <a:srgbClr val="333333"/>
                </a:solidFill>
                <a:effectLst/>
                <a:latin typeface="Lucida Sans Unicode" panose="020B0602030504020204" pitchFamily="34" charset="0"/>
              </a:rPr>
              <a:t>miːdiə</a:t>
            </a:r>
            <a:r>
              <a:rPr lang="en-US" sz="2800" b="0" i="0" dirty="0">
                <a:solidFill>
                  <a:srgbClr val="333333"/>
                </a:solidFill>
                <a:effectLst/>
                <a:latin typeface="Lucida Sans Unicode" panose="020B0602030504020204" pitchFamily="34" charset="0"/>
              </a:rPr>
              <a:t>/</a:t>
            </a:r>
            <a:endParaRPr lang="en-US" sz="2800" dirty="0"/>
          </a:p>
        </p:txBody>
      </p:sp>
      <p:sp>
        <p:nvSpPr>
          <p:cNvPr id="11" name="TextBox 10">
            <a:extLst>
              <a:ext uri="{FF2B5EF4-FFF2-40B4-BE49-F238E27FC236}">
                <a16:creationId xmlns:a16="http://schemas.microsoft.com/office/drawing/2014/main" id="{FAC5FBE2-A343-4E5C-8E36-658298F64633}"/>
              </a:ext>
            </a:extLst>
          </p:cNvPr>
          <p:cNvSpPr txBox="1"/>
          <p:nvPr/>
        </p:nvSpPr>
        <p:spPr>
          <a:xfrm>
            <a:off x="3915520" y="5131494"/>
            <a:ext cx="8276480" cy="954107"/>
          </a:xfrm>
          <a:prstGeom prst="rect">
            <a:avLst/>
          </a:prstGeom>
          <a:noFill/>
        </p:spPr>
        <p:txBody>
          <a:bodyPr wrap="square" rtlCol="0">
            <a:spAutoFit/>
          </a:bodyPr>
          <a:lstStyle/>
          <a:p>
            <a:r>
              <a:rPr lang="en-US" sz="2800" b="0" i="0" dirty="0">
                <a:solidFill>
                  <a:srgbClr val="333333"/>
                </a:solidFill>
                <a:effectLst/>
                <a:latin typeface="Source Sans Pro" panose="020B0503030403020204" pitchFamily="34" charset="0"/>
              </a:rPr>
              <a:t>websites and software programs used for </a:t>
            </a:r>
            <a:r>
              <a:rPr lang="en-US" sz="2800" u="sng" dirty="0">
                <a:solidFill>
                  <a:srgbClr val="00860E"/>
                </a:solidFill>
                <a:latin typeface="inherit"/>
              </a:rPr>
              <a:t>social networking</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8AD94B-0ED2-4B83-B089-E7617D5BA4EF}"/>
              </a:ext>
            </a:extLst>
          </p:cNvPr>
          <p:cNvSpPr txBox="1"/>
          <p:nvPr/>
        </p:nvSpPr>
        <p:spPr>
          <a:xfrm>
            <a:off x="77637" y="6294799"/>
            <a:ext cx="11434381" cy="954107"/>
          </a:xfrm>
          <a:prstGeom prst="rect">
            <a:avLst/>
          </a:prstGeom>
          <a:noFill/>
        </p:spPr>
        <p:txBody>
          <a:bodyPr wrap="square">
            <a:spAutoFit/>
          </a:bodyPr>
          <a:lstStyle/>
          <a:p>
            <a:pPr algn="l" fontAlgn="base">
              <a:buFont typeface="Arial" panose="020B0604020202020204" pitchFamily="34" charset="0"/>
              <a:buChar char="•"/>
            </a:pPr>
            <a:r>
              <a:rPr lang="en-US" sz="2800" b="0" i="1" dirty="0">
                <a:solidFill>
                  <a:srgbClr val="0070C0"/>
                </a:solidFill>
                <a:effectLst/>
                <a:latin typeface="inherit"/>
              </a:rPr>
              <a:t>Ex: Companies need to invest in social media to make it work for them.</a:t>
            </a:r>
          </a:p>
          <a:p>
            <a:pPr algn="l" fontAlgn="base"/>
            <a:endParaRPr lang="en-US" sz="2800" b="0" i="1" dirty="0">
              <a:solidFill>
                <a:srgbClr val="0070C0"/>
              </a:solidFill>
              <a:effectLst/>
              <a:latin typeface="inherit"/>
            </a:endParaRPr>
          </a:p>
        </p:txBody>
      </p:sp>
      <p:pic>
        <p:nvPicPr>
          <p:cNvPr id="8194" name="Picture 2" descr="Bộ sưu tập thuật ngữ cần biết về Social Media Marketing">
            <a:extLst>
              <a:ext uri="{FF2B5EF4-FFF2-40B4-BE49-F238E27FC236}">
                <a16:creationId xmlns:a16="http://schemas.microsoft.com/office/drawing/2014/main" id="{417B5562-5D99-4F0C-9FFD-8FBD3E066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714" y="1473388"/>
            <a:ext cx="6582229" cy="34453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3C08B3-928F-4B6D-B356-3784AD2509B4}"/>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spTree>
    <p:extLst>
      <p:ext uri="{BB962C8B-B14F-4D97-AF65-F5344CB8AC3E}">
        <p14:creationId xmlns:p14="http://schemas.microsoft.com/office/powerpoint/2010/main" val="322032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0E3EF-A0D2-44D4-A8AD-D8C2A06B96EB}"/>
              </a:ext>
            </a:extLst>
          </p:cNvPr>
          <p:cNvSpPr txBox="1"/>
          <p:nvPr/>
        </p:nvSpPr>
        <p:spPr>
          <a:xfrm>
            <a:off x="0" y="544099"/>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3" name="TextBox 2">
            <a:extLst>
              <a:ext uri="{FF2B5EF4-FFF2-40B4-BE49-F238E27FC236}">
                <a16:creationId xmlns:a16="http://schemas.microsoft.com/office/drawing/2014/main" id="{DB3E9CEE-5A67-43F6-88FF-73C28043A4FD}"/>
              </a:ext>
            </a:extLst>
          </p:cNvPr>
          <p:cNvSpPr txBox="1"/>
          <p:nvPr/>
        </p:nvSpPr>
        <p:spPr>
          <a:xfrm>
            <a:off x="633047" y="1439090"/>
            <a:ext cx="9104156" cy="523220"/>
          </a:xfrm>
          <a:prstGeom prst="rect">
            <a:avLst/>
          </a:prstGeom>
          <a:noFill/>
        </p:spPr>
        <p:txBody>
          <a:bodyPr wrap="square">
            <a:spAutoFit/>
          </a:bodyPr>
          <a:lstStyle/>
          <a:p>
            <a:pPr fontAlgn="base"/>
            <a:r>
              <a:rPr lang="en-US" sz="2800" b="1" i="1" dirty="0">
                <a:solidFill>
                  <a:srgbClr val="0070C0"/>
                </a:solidFill>
                <a:effectLst/>
                <a:latin typeface="inherit"/>
              </a:rPr>
              <a:t>Check the meaning of the words in your dictionary.</a:t>
            </a:r>
          </a:p>
        </p:txBody>
      </p:sp>
      <p:sp>
        <p:nvSpPr>
          <p:cNvPr id="4" name="TextBox 3">
            <a:extLst>
              <a:ext uri="{FF2B5EF4-FFF2-40B4-BE49-F238E27FC236}">
                <a16:creationId xmlns:a16="http://schemas.microsoft.com/office/drawing/2014/main" id="{CD37688B-B227-4198-9177-6E66729E8976}"/>
              </a:ext>
            </a:extLst>
          </p:cNvPr>
          <p:cNvSpPr txBox="1"/>
          <p:nvPr/>
        </p:nvSpPr>
        <p:spPr>
          <a:xfrm>
            <a:off x="624114" y="2896929"/>
            <a:ext cx="10943772" cy="2677656"/>
          </a:xfrm>
          <a:prstGeom prst="rect">
            <a:avLst/>
          </a:prstGeom>
          <a:noFill/>
          <a:ln>
            <a:solidFill>
              <a:schemeClr val="accent1">
                <a:alpha val="98000"/>
              </a:schemeClr>
            </a:solidFill>
          </a:ln>
        </p:spPr>
        <p:txBody>
          <a:bodyPr wrap="square">
            <a:spAutoFit/>
          </a:bodyPr>
          <a:lstStyle/>
          <a:p>
            <a:pPr fontAlgn="base"/>
            <a:r>
              <a:rPr lang="en-US" sz="2800" b="0" i="1" dirty="0">
                <a:solidFill>
                  <a:srgbClr val="0070C0"/>
                </a:solidFill>
                <a:effectLst/>
                <a:latin typeface="inherit"/>
              </a:rPr>
              <a:t>Mad		    sane		  creative		     difficult		</a:t>
            </a:r>
          </a:p>
          <a:p>
            <a:pPr fontAlgn="base"/>
            <a:endParaRPr lang="en-US" sz="2800" i="1" dirty="0">
              <a:solidFill>
                <a:srgbClr val="0070C0"/>
              </a:solidFill>
              <a:latin typeface="inherit"/>
            </a:endParaRPr>
          </a:p>
          <a:p>
            <a:pPr fontAlgn="base"/>
            <a:r>
              <a:rPr lang="en-US" sz="2800" b="0" i="1" dirty="0">
                <a:solidFill>
                  <a:srgbClr val="0070C0"/>
                </a:solidFill>
                <a:effectLst/>
                <a:latin typeface="inherit"/>
              </a:rPr>
              <a:t>success	    talented		  imagination		ordinary 		</a:t>
            </a:r>
          </a:p>
          <a:p>
            <a:pPr fontAlgn="base"/>
            <a:r>
              <a:rPr lang="en-US" sz="2800" b="0" i="1" dirty="0">
                <a:solidFill>
                  <a:srgbClr val="0070C0"/>
                </a:solidFill>
                <a:effectLst/>
                <a:latin typeface="inherit"/>
              </a:rPr>
              <a:t>moustache	              fascinating</a:t>
            </a:r>
          </a:p>
          <a:p>
            <a:pPr algn="l" fontAlgn="base"/>
            <a:endParaRPr lang="en-US" sz="2800" b="0" i="1" dirty="0">
              <a:solidFill>
                <a:srgbClr val="0070C0"/>
              </a:solidFill>
              <a:effectLst/>
              <a:latin typeface="inherit"/>
            </a:endParaRPr>
          </a:p>
        </p:txBody>
      </p:sp>
    </p:spTree>
    <p:extLst>
      <p:ext uri="{BB962C8B-B14F-4D97-AF65-F5344CB8AC3E}">
        <p14:creationId xmlns:p14="http://schemas.microsoft.com/office/powerpoint/2010/main" val="31097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A68BB-306A-49EB-AAB3-FA40CE4C5ECE}"/>
              </a:ext>
            </a:extLst>
          </p:cNvPr>
          <p:cNvPicPr>
            <a:picLocks noChangeAspect="1"/>
          </p:cNvPicPr>
          <p:nvPr/>
        </p:nvPicPr>
        <p:blipFill>
          <a:blip r:embed="rId4"/>
          <a:stretch>
            <a:fillRect/>
          </a:stretch>
        </p:blipFill>
        <p:spPr>
          <a:xfrm>
            <a:off x="411129" y="1491175"/>
            <a:ext cx="11369742" cy="4768950"/>
          </a:xfrm>
          <a:prstGeom prst="rect">
            <a:avLst/>
          </a:prstGeom>
        </p:spPr>
      </p:pic>
      <p:sp>
        <p:nvSpPr>
          <p:cNvPr id="4" name="TextBox 3">
            <a:extLst>
              <a:ext uri="{FF2B5EF4-FFF2-40B4-BE49-F238E27FC236}">
                <a16:creationId xmlns:a16="http://schemas.microsoft.com/office/drawing/2014/main" id="{602114D4-E4A8-4104-B05A-14DD33DC5415}"/>
              </a:ext>
            </a:extLst>
          </p:cNvPr>
          <p:cNvSpPr txBox="1"/>
          <p:nvPr/>
        </p:nvSpPr>
        <p:spPr>
          <a:xfrm>
            <a:off x="77637" y="577867"/>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VOCABULARY</a:t>
            </a:r>
          </a:p>
        </p:txBody>
      </p:sp>
      <p:sp>
        <p:nvSpPr>
          <p:cNvPr id="5" name="TextBox 4">
            <a:extLst>
              <a:ext uri="{FF2B5EF4-FFF2-40B4-BE49-F238E27FC236}">
                <a16:creationId xmlns:a16="http://schemas.microsoft.com/office/drawing/2014/main" id="{5DD43CE8-F4D8-4D5B-8F36-C50E0E5B6390}"/>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pic>
        <p:nvPicPr>
          <p:cNvPr id="6" name="Track 11">
            <a:hlinkClick r:id="" action="ppaction://media"/>
            <a:extLst>
              <a:ext uri="{FF2B5EF4-FFF2-40B4-BE49-F238E27FC236}">
                <a16:creationId xmlns:a16="http://schemas.microsoft.com/office/drawing/2014/main" id="{847A792F-666D-4F58-8150-F04A4F39EC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2083" y="3124200"/>
            <a:ext cx="609600" cy="609600"/>
          </a:xfrm>
          <a:prstGeom prst="rect">
            <a:avLst/>
          </a:prstGeom>
        </p:spPr>
      </p:pic>
    </p:spTree>
    <p:extLst>
      <p:ext uri="{BB962C8B-B14F-4D97-AF65-F5344CB8AC3E}">
        <p14:creationId xmlns:p14="http://schemas.microsoft.com/office/powerpoint/2010/main" val="328769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D9CA8-E3ED-4BC8-9A66-A9976B57FC65}"/>
              </a:ext>
            </a:extLst>
          </p:cNvPr>
          <p:cNvSpPr txBox="1"/>
          <p:nvPr/>
        </p:nvSpPr>
        <p:spPr>
          <a:xfrm>
            <a:off x="5055635" y="654260"/>
            <a:ext cx="2118888" cy="523220"/>
          </a:xfrm>
          <a:prstGeom prst="rect">
            <a:avLst/>
          </a:prstGeom>
          <a:noFill/>
        </p:spPr>
        <p:txBody>
          <a:bodyPr wrap="square" rtlCol="0">
            <a:spAutoFit/>
          </a:bodyPr>
          <a:lstStyle/>
          <a:p>
            <a:pPr algn="ctr"/>
            <a:r>
              <a:rPr lang="en-US" sz="2800" b="1" dirty="0">
                <a:solidFill>
                  <a:srgbClr val="FF0000"/>
                </a:solidFill>
                <a:highlight>
                  <a:srgbClr val="FFFF00"/>
                </a:highlight>
                <a:latin typeface="Times New Roman" panose="02020603050405020304" pitchFamily="18" charset="0"/>
                <a:cs typeface="Times New Roman" panose="02020603050405020304" pitchFamily="18" charset="0"/>
              </a:rPr>
              <a:t>Discussion </a:t>
            </a:r>
          </a:p>
        </p:txBody>
      </p:sp>
      <p:sp>
        <p:nvSpPr>
          <p:cNvPr id="3" name="TextBox 2">
            <a:extLst>
              <a:ext uri="{FF2B5EF4-FFF2-40B4-BE49-F238E27FC236}">
                <a16:creationId xmlns:a16="http://schemas.microsoft.com/office/drawing/2014/main" id="{8D8AB75D-D075-41A6-BB75-657864530650}"/>
              </a:ext>
            </a:extLst>
          </p:cNvPr>
          <p:cNvSpPr txBox="1"/>
          <p:nvPr/>
        </p:nvSpPr>
        <p:spPr>
          <a:xfrm>
            <a:off x="1111348" y="1559524"/>
            <a:ext cx="9104156" cy="523220"/>
          </a:xfrm>
          <a:prstGeom prst="rect">
            <a:avLst/>
          </a:prstGeom>
          <a:noFill/>
        </p:spPr>
        <p:txBody>
          <a:bodyPr wrap="square">
            <a:spAutoFit/>
          </a:bodyPr>
          <a:lstStyle/>
          <a:p>
            <a:pPr fontAlgn="base"/>
            <a:r>
              <a:rPr lang="en-US" sz="2800" b="1" i="1" dirty="0">
                <a:solidFill>
                  <a:srgbClr val="0070C0"/>
                </a:solidFill>
                <a:effectLst/>
                <a:latin typeface="inherit"/>
              </a:rPr>
              <a:t>Who is the most creative and talented person you know? </a:t>
            </a:r>
          </a:p>
        </p:txBody>
      </p:sp>
      <p:sp>
        <p:nvSpPr>
          <p:cNvPr id="4" name="TextBox 3">
            <a:extLst>
              <a:ext uri="{FF2B5EF4-FFF2-40B4-BE49-F238E27FC236}">
                <a16:creationId xmlns:a16="http://schemas.microsoft.com/office/drawing/2014/main" id="{40230C54-1999-4954-8538-43404AB2F55C}"/>
              </a:ext>
            </a:extLst>
          </p:cNvPr>
          <p:cNvSpPr txBox="1"/>
          <p:nvPr/>
        </p:nvSpPr>
        <p:spPr>
          <a:xfrm>
            <a:off x="1235947" y="2464788"/>
            <a:ext cx="9104156" cy="3418756"/>
          </a:xfrm>
          <a:prstGeom prst="rect">
            <a:avLst/>
          </a:prstGeom>
          <a:noFill/>
        </p:spPr>
        <p:txBody>
          <a:bodyPr wrap="square">
            <a:spAutoFit/>
          </a:bodyPr>
          <a:lstStyle/>
          <a:p>
            <a:pPr fontAlgn="base">
              <a:lnSpc>
                <a:spcPct val="200000"/>
              </a:lnSpc>
            </a:pPr>
            <a:r>
              <a:rPr lang="en-US" sz="2800" b="1" i="1" dirty="0">
                <a:solidFill>
                  <a:srgbClr val="0070C0"/>
                </a:solidFill>
                <a:effectLst/>
                <a:latin typeface="inherit"/>
              </a:rPr>
              <a:t>You should include:</a:t>
            </a:r>
          </a:p>
          <a:p>
            <a:pPr marL="514350" indent="-514350" fontAlgn="base">
              <a:lnSpc>
                <a:spcPct val="200000"/>
              </a:lnSpc>
              <a:buAutoNum type="arabicPeriod"/>
            </a:pPr>
            <a:r>
              <a:rPr lang="en-US" sz="2800" b="1" i="1" dirty="0">
                <a:solidFill>
                  <a:srgbClr val="0070C0"/>
                </a:solidFill>
                <a:latin typeface="inherit"/>
              </a:rPr>
              <a:t>his/her job.</a:t>
            </a:r>
          </a:p>
          <a:p>
            <a:pPr marL="514350" indent="-514350" fontAlgn="base">
              <a:lnSpc>
                <a:spcPct val="200000"/>
              </a:lnSpc>
              <a:buAutoNum type="arabicPeriod"/>
            </a:pPr>
            <a:r>
              <a:rPr lang="en-US" sz="2800" b="1" i="1" dirty="0">
                <a:solidFill>
                  <a:srgbClr val="0070C0"/>
                </a:solidFill>
                <a:effectLst/>
                <a:latin typeface="inherit"/>
              </a:rPr>
              <a:t>His/her ty</a:t>
            </a:r>
            <a:r>
              <a:rPr lang="en-US" sz="2800" b="1" i="1" dirty="0">
                <a:solidFill>
                  <a:srgbClr val="0070C0"/>
                </a:solidFill>
                <a:latin typeface="inherit"/>
              </a:rPr>
              <a:t>pe of work and how they are.</a:t>
            </a:r>
          </a:p>
          <a:p>
            <a:pPr marL="514350" indent="-514350" fontAlgn="base">
              <a:lnSpc>
                <a:spcPct val="200000"/>
              </a:lnSpc>
              <a:buAutoNum type="arabicPeriod"/>
            </a:pPr>
            <a:r>
              <a:rPr lang="en-US" sz="2800" b="1" i="1" dirty="0">
                <a:solidFill>
                  <a:srgbClr val="0070C0"/>
                </a:solidFill>
                <a:effectLst/>
                <a:latin typeface="inherit"/>
              </a:rPr>
              <a:t>His/her </a:t>
            </a:r>
            <a:r>
              <a:rPr lang="en-US" sz="2800" b="1" i="1" dirty="0">
                <a:solidFill>
                  <a:srgbClr val="0070C0"/>
                </a:solidFill>
                <a:latin typeface="inherit"/>
              </a:rPr>
              <a:t>personality</a:t>
            </a:r>
            <a:endParaRPr lang="en-US" sz="2800" b="1" i="1" dirty="0">
              <a:solidFill>
                <a:srgbClr val="0070C0"/>
              </a:solidFill>
              <a:effectLst/>
              <a:latin typeface="inherit"/>
            </a:endParaRPr>
          </a:p>
        </p:txBody>
      </p:sp>
    </p:spTree>
    <p:extLst>
      <p:ext uri="{BB962C8B-B14F-4D97-AF65-F5344CB8AC3E}">
        <p14:creationId xmlns:p14="http://schemas.microsoft.com/office/powerpoint/2010/main" val="3778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8B7F5A-80A6-4479-BA33-082D986C4F36}"/>
              </a:ext>
            </a:extLst>
          </p:cNvPr>
          <p:cNvSpPr txBox="1"/>
          <p:nvPr/>
        </p:nvSpPr>
        <p:spPr>
          <a:xfrm>
            <a:off x="187569" y="861715"/>
            <a:ext cx="11816861" cy="6022098"/>
          </a:xfrm>
          <a:prstGeom prst="rect">
            <a:avLst/>
          </a:prstGeom>
          <a:noFill/>
        </p:spPr>
        <p:txBody>
          <a:bodyPr wrap="square">
            <a:spAutoFit/>
          </a:bodyPr>
          <a:lstStyle/>
          <a:p>
            <a:pPr algn="just">
              <a:lnSpc>
                <a:spcPct val="150000"/>
              </a:lnSpc>
            </a:pPr>
            <a:r>
              <a:rPr lang="en-US" sz="2600" b="0" i="1" dirty="0" err="1">
                <a:solidFill>
                  <a:srgbClr val="404040"/>
                </a:solidFill>
                <a:effectLst/>
                <a:latin typeface="Times New Roman" panose="02020603050405020304" pitchFamily="18" charset="0"/>
                <a:cs typeface="Times New Roman" panose="02020603050405020304" pitchFamily="18" charset="0"/>
              </a:rPr>
              <a:t>Trịnh</a:t>
            </a:r>
            <a:r>
              <a:rPr lang="en-US" sz="2600" b="0" i="1" dirty="0">
                <a:solidFill>
                  <a:srgbClr val="404040"/>
                </a:solidFill>
                <a:effectLst/>
                <a:latin typeface="Times New Roman" panose="02020603050405020304" pitchFamily="18" charset="0"/>
                <a:cs typeface="Times New Roman" panose="02020603050405020304" pitchFamily="18" charset="0"/>
              </a:rPr>
              <a:t> </a:t>
            </a:r>
            <a:r>
              <a:rPr lang="en-US" sz="2600" b="0" i="1" dirty="0" err="1">
                <a:solidFill>
                  <a:srgbClr val="404040"/>
                </a:solidFill>
                <a:effectLst/>
                <a:latin typeface="Times New Roman" panose="02020603050405020304" pitchFamily="18" charset="0"/>
                <a:cs typeface="Times New Roman" panose="02020603050405020304" pitchFamily="18" charset="0"/>
              </a:rPr>
              <a:t>Công</a:t>
            </a:r>
            <a:r>
              <a:rPr lang="en-US" sz="2600" b="0" i="1" dirty="0">
                <a:solidFill>
                  <a:srgbClr val="404040"/>
                </a:solidFill>
                <a:effectLst/>
                <a:latin typeface="Times New Roman" panose="02020603050405020304" pitchFamily="18" charset="0"/>
                <a:cs typeface="Times New Roman" panose="02020603050405020304" pitchFamily="18" charset="0"/>
              </a:rPr>
              <a:t> </a:t>
            </a:r>
            <a:r>
              <a:rPr lang="en-US" sz="2600" b="0" i="1" dirty="0" err="1">
                <a:solidFill>
                  <a:srgbClr val="404040"/>
                </a:solidFill>
                <a:effectLst/>
                <a:latin typeface="Times New Roman" panose="02020603050405020304" pitchFamily="18" charset="0"/>
                <a:cs typeface="Times New Roman" panose="02020603050405020304" pitchFamily="18" charset="0"/>
              </a:rPr>
              <a:t>Sơn</a:t>
            </a:r>
            <a:r>
              <a:rPr lang="en-US" sz="2600" b="0" i="1" dirty="0">
                <a:solidFill>
                  <a:srgbClr val="404040"/>
                </a:solidFill>
                <a:effectLst/>
                <a:latin typeface="Times New Roman" panose="02020603050405020304" pitchFamily="18" charset="0"/>
                <a:cs typeface="Times New Roman" panose="02020603050405020304" pitchFamily="18" charset="0"/>
              </a:rPr>
              <a:t> always said : “ Writing a good song only needs the love to the music. My work is writing music, my hobby is always writing music”</a:t>
            </a:r>
          </a:p>
          <a:p>
            <a:pPr algn="just">
              <a:lnSpc>
                <a:spcPct val="150000"/>
              </a:lnSpc>
            </a:pPr>
            <a:r>
              <a:rPr lang="en-US" sz="2600" b="0" i="1" dirty="0">
                <a:solidFill>
                  <a:srgbClr val="404040"/>
                </a:solidFill>
                <a:effectLst/>
                <a:latin typeface="Times New Roman" panose="02020603050405020304" pitchFamily="18" charset="0"/>
                <a:cs typeface="Times New Roman" panose="02020603050405020304" pitchFamily="18" charset="0"/>
              </a:rPr>
              <a:t>He wrote about 600 songs. Many of </a:t>
            </a:r>
            <a:r>
              <a:rPr lang="en-US" sz="2600" b="0" i="1" dirty="0" err="1">
                <a:solidFill>
                  <a:srgbClr val="404040"/>
                </a:solidFill>
                <a:effectLst/>
                <a:latin typeface="Times New Roman" panose="02020603050405020304" pitchFamily="18" charset="0"/>
                <a:cs typeface="Times New Roman" panose="02020603050405020304" pitchFamily="18" charset="0"/>
              </a:rPr>
              <a:t>Trịnh’s</a:t>
            </a:r>
            <a:r>
              <a:rPr lang="en-US" sz="2600" b="0" i="1" dirty="0">
                <a:solidFill>
                  <a:srgbClr val="404040"/>
                </a:solidFill>
                <a:effectLst/>
                <a:latin typeface="Times New Roman" panose="02020603050405020304" pitchFamily="18" charset="0"/>
                <a:cs typeface="Times New Roman" panose="02020603050405020304" pitchFamily="18" charset="0"/>
              </a:rPr>
              <a:t> songs are love songs. Others are anti-war songs, written during Vietnam war. All of his songs have meaningful lyrics and the melodies are quite strange.</a:t>
            </a:r>
          </a:p>
          <a:p>
            <a:pPr algn="just">
              <a:lnSpc>
                <a:spcPct val="150000"/>
              </a:lnSpc>
            </a:pPr>
            <a:r>
              <a:rPr lang="en-US" sz="2600" b="0" i="1" dirty="0">
                <a:solidFill>
                  <a:srgbClr val="404040"/>
                </a:solidFill>
                <a:effectLst/>
                <a:latin typeface="Times New Roman" panose="02020603050405020304" pitchFamily="18" charset="0"/>
                <a:cs typeface="Times New Roman" panose="02020603050405020304" pitchFamily="18" charset="0"/>
              </a:rPr>
              <a:t>Unlike many other normal composers, </a:t>
            </a:r>
            <a:r>
              <a:rPr lang="en-US" sz="2600" b="0" i="1" dirty="0" err="1">
                <a:solidFill>
                  <a:srgbClr val="404040"/>
                </a:solidFill>
                <a:effectLst/>
                <a:latin typeface="Times New Roman" panose="02020603050405020304" pitchFamily="18" charset="0"/>
                <a:cs typeface="Times New Roman" panose="02020603050405020304" pitchFamily="18" charset="0"/>
              </a:rPr>
              <a:t>Trịnh</a:t>
            </a:r>
            <a:r>
              <a:rPr lang="en-US" sz="2600" b="0" i="1" dirty="0">
                <a:solidFill>
                  <a:srgbClr val="404040"/>
                </a:solidFill>
                <a:effectLst/>
                <a:latin typeface="Times New Roman" panose="02020603050405020304" pitchFamily="18" charset="0"/>
                <a:cs typeface="Times New Roman" panose="02020603050405020304" pitchFamily="18" charset="0"/>
              </a:rPr>
              <a:t> </a:t>
            </a:r>
            <a:r>
              <a:rPr lang="en-US" sz="2600" b="0" i="1" dirty="0" err="1">
                <a:solidFill>
                  <a:srgbClr val="404040"/>
                </a:solidFill>
                <a:effectLst/>
                <a:latin typeface="Times New Roman" panose="02020603050405020304" pitchFamily="18" charset="0"/>
                <a:cs typeface="Times New Roman" panose="02020603050405020304" pitchFamily="18" charset="0"/>
              </a:rPr>
              <a:t>Công</a:t>
            </a:r>
            <a:r>
              <a:rPr lang="en-US" sz="2600" b="0" i="1" dirty="0">
                <a:solidFill>
                  <a:srgbClr val="404040"/>
                </a:solidFill>
                <a:effectLst/>
                <a:latin typeface="Times New Roman" panose="02020603050405020304" pitchFamily="18" charset="0"/>
                <a:cs typeface="Times New Roman" panose="02020603050405020304" pitchFamily="18" charset="0"/>
              </a:rPr>
              <a:t> </a:t>
            </a:r>
            <a:r>
              <a:rPr lang="en-US" sz="2600" b="0" i="1" dirty="0" err="1">
                <a:solidFill>
                  <a:srgbClr val="404040"/>
                </a:solidFill>
                <a:effectLst/>
                <a:latin typeface="Times New Roman" panose="02020603050405020304" pitchFamily="18" charset="0"/>
                <a:cs typeface="Times New Roman" panose="02020603050405020304" pitchFamily="18" charset="0"/>
              </a:rPr>
              <a:t>Sơn</a:t>
            </a:r>
            <a:r>
              <a:rPr lang="en-US" sz="2600" b="0" i="1" dirty="0">
                <a:solidFill>
                  <a:srgbClr val="404040"/>
                </a:solidFill>
                <a:effectLst/>
                <a:latin typeface="Times New Roman" panose="02020603050405020304" pitchFamily="18" charset="0"/>
                <a:cs typeface="Times New Roman" panose="02020603050405020304" pitchFamily="18" charset="0"/>
              </a:rPr>
              <a:t> used many descriptive languages to express his feelings, he even used words that some Vietnamese cannot understand the meaning. Although he studied in French, his Vietnamese vocabulary is unlimited. He composed words perfectly, his music was simple but it turned into masterpiece.</a:t>
            </a:r>
          </a:p>
        </p:txBody>
      </p:sp>
      <p:sp>
        <p:nvSpPr>
          <p:cNvPr id="4" name="TextBox 3">
            <a:extLst>
              <a:ext uri="{FF2B5EF4-FFF2-40B4-BE49-F238E27FC236}">
                <a16:creationId xmlns:a16="http://schemas.microsoft.com/office/drawing/2014/main" id="{F523B86F-D495-4178-B0CC-24FEA8335176}"/>
              </a:ext>
            </a:extLst>
          </p:cNvPr>
          <p:cNvSpPr txBox="1"/>
          <p:nvPr/>
        </p:nvSpPr>
        <p:spPr>
          <a:xfrm>
            <a:off x="5036556" y="435176"/>
            <a:ext cx="2118888" cy="523220"/>
          </a:xfrm>
          <a:prstGeom prst="rect">
            <a:avLst/>
          </a:prstGeom>
          <a:noFill/>
        </p:spPr>
        <p:txBody>
          <a:bodyPr wrap="square" rtlCol="0">
            <a:spAutoFit/>
          </a:bodyPr>
          <a:lstStyle/>
          <a:p>
            <a:pPr algn="ctr"/>
            <a:r>
              <a:rPr lang="en-US" sz="2800" b="1" dirty="0">
                <a:solidFill>
                  <a:srgbClr val="FF0000"/>
                </a:solidFill>
                <a:highlight>
                  <a:srgbClr val="FFFF00"/>
                </a:highlight>
                <a:latin typeface="Times New Roman" panose="02020603050405020304" pitchFamily="18" charset="0"/>
                <a:cs typeface="Times New Roman" panose="02020603050405020304" pitchFamily="18" charset="0"/>
              </a:rPr>
              <a:t>Discussion </a:t>
            </a:r>
          </a:p>
        </p:txBody>
      </p:sp>
    </p:spTree>
    <p:extLst>
      <p:ext uri="{BB962C8B-B14F-4D97-AF65-F5344CB8AC3E}">
        <p14:creationId xmlns:p14="http://schemas.microsoft.com/office/powerpoint/2010/main" val="1034821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041589-DAA1-4CA8-8E2B-ECF519BE4276}"/>
              </a:ext>
            </a:extLst>
          </p:cNvPr>
          <p:cNvSpPr txBox="1"/>
          <p:nvPr/>
        </p:nvSpPr>
        <p:spPr>
          <a:xfrm>
            <a:off x="-182880" y="741276"/>
            <a:ext cx="12562449"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AMERICAN JETSTREAM PRE-INTERMEDIATE B</a:t>
            </a:r>
          </a:p>
        </p:txBody>
      </p:sp>
      <p:pic>
        <p:nvPicPr>
          <p:cNvPr id="1026" name="Picture 2" descr="Kết quả hình ảnh cho american jetstream pre-intermediate b">
            <a:extLst>
              <a:ext uri="{FF2B5EF4-FFF2-40B4-BE49-F238E27FC236}">
                <a16:creationId xmlns:a16="http://schemas.microsoft.com/office/drawing/2014/main" id="{BB99A583-ED2F-4ED7-92C7-D1D6F355F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892" y="1387607"/>
            <a:ext cx="4848225" cy="533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6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987AF-3270-481D-9EB1-21D8295A00B6}"/>
              </a:ext>
            </a:extLst>
          </p:cNvPr>
          <p:cNvPicPr>
            <a:picLocks noChangeAspect="1"/>
          </p:cNvPicPr>
          <p:nvPr/>
        </p:nvPicPr>
        <p:blipFill>
          <a:blip r:embed="rId4"/>
          <a:stretch>
            <a:fillRect/>
          </a:stretch>
        </p:blipFill>
        <p:spPr>
          <a:xfrm>
            <a:off x="302485" y="1252006"/>
            <a:ext cx="11570648" cy="5416080"/>
          </a:xfrm>
          <a:prstGeom prst="rect">
            <a:avLst/>
          </a:prstGeom>
        </p:spPr>
      </p:pic>
      <p:pic>
        <p:nvPicPr>
          <p:cNvPr id="7" name="Picture 6">
            <a:extLst>
              <a:ext uri="{FF2B5EF4-FFF2-40B4-BE49-F238E27FC236}">
                <a16:creationId xmlns:a16="http://schemas.microsoft.com/office/drawing/2014/main" id="{38A85D3A-C105-4101-8AD4-C0A86E8D6240}"/>
              </a:ext>
            </a:extLst>
          </p:cNvPr>
          <p:cNvPicPr>
            <a:picLocks noChangeAspect="1"/>
          </p:cNvPicPr>
          <p:nvPr/>
        </p:nvPicPr>
        <p:blipFill>
          <a:blip r:embed="rId5"/>
          <a:stretch>
            <a:fillRect/>
          </a:stretch>
        </p:blipFill>
        <p:spPr>
          <a:xfrm>
            <a:off x="318866" y="2042636"/>
            <a:ext cx="7094807" cy="2654718"/>
          </a:xfrm>
          <a:prstGeom prst="rect">
            <a:avLst/>
          </a:prstGeom>
        </p:spPr>
      </p:pic>
      <p:sp>
        <p:nvSpPr>
          <p:cNvPr id="4" name="TextBox 3">
            <a:extLst>
              <a:ext uri="{FF2B5EF4-FFF2-40B4-BE49-F238E27FC236}">
                <a16:creationId xmlns:a16="http://schemas.microsoft.com/office/drawing/2014/main" id="{1AC1ECE0-33B5-4D5D-A39E-2D77E0E198D5}"/>
              </a:ext>
            </a:extLst>
          </p:cNvPr>
          <p:cNvSpPr txBox="1"/>
          <p:nvPr/>
        </p:nvSpPr>
        <p:spPr>
          <a:xfrm>
            <a:off x="0" y="607863"/>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a:t>
            </a:r>
          </a:p>
        </p:txBody>
      </p:sp>
      <p:sp>
        <p:nvSpPr>
          <p:cNvPr id="5" name="TextBox 4">
            <a:extLst>
              <a:ext uri="{FF2B5EF4-FFF2-40B4-BE49-F238E27FC236}">
                <a16:creationId xmlns:a16="http://schemas.microsoft.com/office/drawing/2014/main" id="{4F0D5FDF-ED5F-4AB9-B205-66FB5B16C469}"/>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pic>
        <p:nvPicPr>
          <p:cNvPr id="8" name="Track 12">
            <a:hlinkClick r:id="" action="ppaction://media"/>
            <a:extLst>
              <a:ext uri="{FF2B5EF4-FFF2-40B4-BE49-F238E27FC236}">
                <a16:creationId xmlns:a16="http://schemas.microsoft.com/office/drawing/2014/main" id="{620A991A-EC1F-4A44-9762-EE6C5E133B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87809" y="1285612"/>
            <a:ext cx="609600" cy="609600"/>
          </a:xfrm>
          <a:prstGeom prst="rect">
            <a:avLst/>
          </a:prstGeom>
        </p:spPr>
      </p:pic>
    </p:spTree>
    <p:extLst>
      <p:ext uri="{BB962C8B-B14F-4D97-AF65-F5344CB8AC3E}">
        <p14:creationId xmlns:p14="http://schemas.microsoft.com/office/powerpoint/2010/main" val="205891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05A179-C167-4A97-8398-714FDF9EA51D}"/>
              </a:ext>
            </a:extLst>
          </p:cNvPr>
          <p:cNvPicPr>
            <a:picLocks noChangeAspect="1"/>
          </p:cNvPicPr>
          <p:nvPr/>
        </p:nvPicPr>
        <p:blipFill>
          <a:blip r:embed="rId4"/>
          <a:stretch>
            <a:fillRect/>
          </a:stretch>
        </p:blipFill>
        <p:spPr>
          <a:xfrm>
            <a:off x="590842" y="1995633"/>
            <a:ext cx="6915307" cy="2815518"/>
          </a:xfrm>
          <a:prstGeom prst="rect">
            <a:avLst/>
          </a:prstGeom>
        </p:spPr>
      </p:pic>
      <p:pic>
        <p:nvPicPr>
          <p:cNvPr id="3" name="Picture 2">
            <a:extLst>
              <a:ext uri="{FF2B5EF4-FFF2-40B4-BE49-F238E27FC236}">
                <a16:creationId xmlns:a16="http://schemas.microsoft.com/office/drawing/2014/main" id="{D9A91771-7E9F-4F02-A674-E03A28050C10}"/>
              </a:ext>
            </a:extLst>
          </p:cNvPr>
          <p:cNvPicPr>
            <a:picLocks noChangeAspect="1"/>
          </p:cNvPicPr>
          <p:nvPr/>
        </p:nvPicPr>
        <p:blipFill>
          <a:blip r:embed="rId5"/>
          <a:stretch>
            <a:fillRect/>
          </a:stretch>
        </p:blipFill>
        <p:spPr>
          <a:xfrm>
            <a:off x="590843" y="1337665"/>
            <a:ext cx="11460480" cy="5217879"/>
          </a:xfrm>
          <a:prstGeom prst="rect">
            <a:avLst/>
          </a:prstGeom>
        </p:spPr>
      </p:pic>
      <p:sp>
        <p:nvSpPr>
          <p:cNvPr id="4" name="TextBox 3">
            <a:extLst>
              <a:ext uri="{FF2B5EF4-FFF2-40B4-BE49-F238E27FC236}">
                <a16:creationId xmlns:a16="http://schemas.microsoft.com/office/drawing/2014/main" id="{DF0E2DD0-E466-4639-8277-9A415C3DC4CC}"/>
              </a:ext>
            </a:extLst>
          </p:cNvPr>
          <p:cNvSpPr txBox="1"/>
          <p:nvPr/>
        </p:nvSpPr>
        <p:spPr>
          <a:xfrm>
            <a:off x="0" y="607863"/>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a:t>
            </a:r>
          </a:p>
        </p:txBody>
      </p:sp>
      <p:sp>
        <p:nvSpPr>
          <p:cNvPr id="5" name="TextBox 4">
            <a:extLst>
              <a:ext uri="{FF2B5EF4-FFF2-40B4-BE49-F238E27FC236}">
                <a16:creationId xmlns:a16="http://schemas.microsoft.com/office/drawing/2014/main" id="{5FA98397-29EB-4207-8245-3165261ECE3E}"/>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pic>
        <p:nvPicPr>
          <p:cNvPr id="8" name="Track 12">
            <a:hlinkClick r:id="" action="ppaction://media"/>
            <a:extLst>
              <a:ext uri="{FF2B5EF4-FFF2-40B4-BE49-F238E27FC236}">
                <a16:creationId xmlns:a16="http://schemas.microsoft.com/office/drawing/2014/main" id="{E8F8CDAF-8E5B-4B30-952B-420085A8D4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08382" y="1282742"/>
            <a:ext cx="609600" cy="609600"/>
          </a:xfrm>
          <a:prstGeom prst="rect">
            <a:avLst/>
          </a:prstGeom>
        </p:spPr>
      </p:pic>
    </p:spTree>
    <p:extLst>
      <p:ext uri="{BB962C8B-B14F-4D97-AF65-F5344CB8AC3E}">
        <p14:creationId xmlns:p14="http://schemas.microsoft.com/office/powerpoint/2010/main" val="50680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6C177-8123-43EA-9AEB-58A137CE772A}"/>
              </a:ext>
            </a:extLst>
          </p:cNvPr>
          <p:cNvPicPr>
            <a:picLocks noChangeAspect="1"/>
          </p:cNvPicPr>
          <p:nvPr/>
        </p:nvPicPr>
        <p:blipFill>
          <a:blip r:embed="rId4"/>
          <a:stretch>
            <a:fillRect/>
          </a:stretch>
        </p:blipFill>
        <p:spPr>
          <a:xfrm>
            <a:off x="1239056" y="1730327"/>
            <a:ext cx="10352722" cy="4819258"/>
          </a:xfrm>
          <a:prstGeom prst="rect">
            <a:avLst/>
          </a:prstGeom>
        </p:spPr>
      </p:pic>
      <p:pic>
        <p:nvPicPr>
          <p:cNvPr id="7" name="Picture 6">
            <a:extLst>
              <a:ext uri="{FF2B5EF4-FFF2-40B4-BE49-F238E27FC236}">
                <a16:creationId xmlns:a16="http://schemas.microsoft.com/office/drawing/2014/main" id="{90EB28E7-BB26-4E33-973F-011339DED29C}"/>
              </a:ext>
            </a:extLst>
          </p:cNvPr>
          <p:cNvPicPr>
            <a:picLocks noChangeAspect="1"/>
          </p:cNvPicPr>
          <p:nvPr/>
        </p:nvPicPr>
        <p:blipFill>
          <a:blip r:embed="rId5"/>
          <a:stretch>
            <a:fillRect/>
          </a:stretch>
        </p:blipFill>
        <p:spPr>
          <a:xfrm>
            <a:off x="1286647" y="3205235"/>
            <a:ext cx="7730744" cy="3306730"/>
          </a:xfrm>
          <a:prstGeom prst="rect">
            <a:avLst/>
          </a:prstGeom>
        </p:spPr>
      </p:pic>
      <p:sp>
        <p:nvSpPr>
          <p:cNvPr id="4" name="TextBox 3">
            <a:extLst>
              <a:ext uri="{FF2B5EF4-FFF2-40B4-BE49-F238E27FC236}">
                <a16:creationId xmlns:a16="http://schemas.microsoft.com/office/drawing/2014/main" id="{852851B0-9D56-4CB2-902B-07CF78169102}"/>
              </a:ext>
            </a:extLst>
          </p:cNvPr>
          <p:cNvSpPr txBox="1"/>
          <p:nvPr/>
        </p:nvSpPr>
        <p:spPr>
          <a:xfrm>
            <a:off x="0" y="607863"/>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Listening</a:t>
            </a:r>
          </a:p>
        </p:txBody>
      </p:sp>
      <p:sp>
        <p:nvSpPr>
          <p:cNvPr id="5" name="TextBox 4">
            <a:extLst>
              <a:ext uri="{FF2B5EF4-FFF2-40B4-BE49-F238E27FC236}">
                <a16:creationId xmlns:a16="http://schemas.microsoft.com/office/drawing/2014/main" id="{9749C104-F4F1-4474-9A3E-9138A02940A2}"/>
              </a:ext>
            </a:extLst>
          </p:cNvPr>
          <p:cNvSpPr txBox="1"/>
          <p:nvPr/>
        </p:nvSpPr>
        <p:spPr>
          <a:xfrm>
            <a:off x="4420382" y="667231"/>
            <a:ext cx="3351236" cy="584775"/>
          </a:xfrm>
          <a:prstGeom prst="rect">
            <a:avLst/>
          </a:prstGeom>
          <a:noFill/>
        </p:spPr>
        <p:txBody>
          <a:bodyPr wrap="square" rtlCol="0">
            <a:spAutoFit/>
          </a:bodyPr>
          <a:lstStyle/>
          <a:p>
            <a:pPr algn="ctr"/>
            <a:r>
              <a:rPr lang="en-US" sz="3200" b="1" dirty="0">
                <a:solidFill>
                  <a:srgbClr val="00B050"/>
                </a:solidFill>
                <a:highlight>
                  <a:srgbClr val="FFFF00"/>
                </a:highlight>
                <a:latin typeface="Times New Roman" panose="02020603050405020304" pitchFamily="18" charset="0"/>
                <a:cs typeface="Times New Roman" panose="02020603050405020304" pitchFamily="18" charset="0"/>
              </a:rPr>
              <a:t>The arts</a:t>
            </a:r>
          </a:p>
        </p:txBody>
      </p:sp>
      <p:pic>
        <p:nvPicPr>
          <p:cNvPr id="8" name="Track 13">
            <a:hlinkClick r:id="" action="ppaction://media"/>
            <a:extLst>
              <a:ext uri="{FF2B5EF4-FFF2-40B4-BE49-F238E27FC236}">
                <a16:creationId xmlns:a16="http://schemas.microsoft.com/office/drawing/2014/main" id="{AC50AE63-CAFB-4C79-9225-6F00C81FE6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86400" y="2117314"/>
            <a:ext cx="609600" cy="609600"/>
          </a:xfrm>
          <a:prstGeom prst="rect">
            <a:avLst/>
          </a:prstGeom>
        </p:spPr>
      </p:pic>
    </p:spTree>
    <p:extLst>
      <p:ext uri="{BB962C8B-B14F-4D97-AF65-F5344CB8AC3E}">
        <p14:creationId xmlns:p14="http://schemas.microsoft.com/office/powerpoint/2010/main" val="8095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CEF5A4-FE7D-422F-BBC9-C9D3F5AF9191}"/>
              </a:ext>
            </a:extLst>
          </p:cNvPr>
          <p:cNvPicPr>
            <a:picLocks noChangeAspect="1"/>
          </p:cNvPicPr>
          <p:nvPr/>
        </p:nvPicPr>
        <p:blipFill>
          <a:blip r:embed="rId2"/>
          <a:stretch>
            <a:fillRect/>
          </a:stretch>
        </p:blipFill>
        <p:spPr>
          <a:xfrm>
            <a:off x="1072514" y="5113782"/>
            <a:ext cx="9618930" cy="1563468"/>
          </a:xfrm>
          <a:prstGeom prst="rect">
            <a:avLst/>
          </a:prstGeom>
        </p:spPr>
      </p:pic>
      <p:sp>
        <p:nvSpPr>
          <p:cNvPr id="2" name="TextBox 1">
            <a:extLst>
              <a:ext uri="{FF2B5EF4-FFF2-40B4-BE49-F238E27FC236}">
                <a16:creationId xmlns:a16="http://schemas.microsoft.com/office/drawing/2014/main" id="{B4748A4E-3CC1-4F09-93F5-1A2A1656A434}"/>
              </a:ext>
            </a:extLst>
          </p:cNvPr>
          <p:cNvSpPr txBox="1"/>
          <p:nvPr/>
        </p:nvSpPr>
        <p:spPr>
          <a:xfrm>
            <a:off x="117874" y="507148"/>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3" name="TextBox 2">
            <a:extLst>
              <a:ext uri="{FF2B5EF4-FFF2-40B4-BE49-F238E27FC236}">
                <a16:creationId xmlns:a16="http://schemas.microsoft.com/office/drawing/2014/main" id="{BA1CE10A-A4A9-4AB3-A4EA-39C23AFFB2A6}"/>
              </a:ext>
            </a:extLst>
          </p:cNvPr>
          <p:cNvSpPr txBox="1"/>
          <p:nvPr/>
        </p:nvSpPr>
        <p:spPr>
          <a:xfrm>
            <a:off x="4091131" y="654260"/>
            <a:ext cx="5066937" cy="523220"/>
          </a:xfrm>
          <a:prstGeom prst="rect">
            <a:avLst/>
          </a:prstGeom>
          <a:noFill/>
        </p:spPr>
        <p:txBody>
          <a:bodyPr wrap="square">
            <a:spAutoFit/>
          </a:bodyPr>
          <a:lstStyle/>
          <a:p>
            <a:pPr algn="ctr" fontAlgn="base"/>
            <a:r>
              <a:rPr lang="en-US" sz="2800" b="1" i="1" dirty="0">
                <a:solidFill>
                  <a:srgbClr val="0070C0"/>
                </a:solidFill>
                <a:highlight>
                  <a:srgbClr val="FFFF00"/>
                </a:highlight>
                <a:latin typeface="inherit"/>
              </a:rPr>
              <a:t>Zero and first conditional </a:t>
            </a:r>
            <a:endParaRPr lang="en-US" sz="2800" b="1" i="1" dirty="0">
              <a:solidFill>
                <a:srgbClr val="0070C0"/>
              </a:solidFill>
              <a:effectLst/>
              <a:highlight>
                <a:srgbClr val="FFFF00"/>
              </a:highlight>
              <a:latin typeface="inherit"/>
            </a:endParaRPr>
          </a:p>
        </p:txBody>
      </p:sp>
      <p:pic>
        <p:nvPicPr>
          <p:cNvPr id="5" name="Picture 4">
            <a:extLst>
              <a:ext uri="{FF2B5EF4-FFF2-40B4-BE49-F238E27FC236}">
                <a16:creationId xmlns:a16="http://schemas.microsoft.com/office/drawing/2014/main" id="{77EF23C9-96B3-48B8-9D51-67391A481525}"/>
              </a:ext>
            </a:extLst>
          </p:cNvPr>
          <p:cNvPicPr>
            <a:picLocks noChangeAspect="1"/>
          </p:cNvPicPr>
          <p:nvPr/>
        </p:nvPicPr>
        <p:blipFill>
          <a:blip r:embed="rId3"/>
          <a:stretch>
            <a:fillRect/>
          </a:stretch>
        </p:blipFill>
        <p:spPr>
          <a:xfrm>
            <a:off x="1072514" y="1177480"/>
            <a:ext cx="9618931" cy="5490606"/>
          </a:xfrm>
          <a:prstGeom prst="rect">
            <a:avLst/>
          </a:prstGeom>
        </p:spPr>
      </p:pic>
    </p:spTree>
    <p:extLst>
      <p:ext uri="{BB962C8B-B14F-4D97-AF65-F5344CB8AC3E}">
        <p14:creationId xmlns:p14="http://schemas.microsoft.com/office/powerpoint/2010/main" val="1523275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C1365-6475-46AE-820B-CFE5B249AC35}"/>
              </a:ext>
            </a:extLst>
          </p:cNvPr>
          <p:cNvPicPr>
            <a:picLocks noChangeAspect="1"/>
          </p:cNvPicPr>
          <p:nvPr/>
        </p:nvPicPr>
        <p:blipFill>
          <a:blip r:embed="rId2"/>
          <a:stretch>
            <a:fillRect/>
          </a:stretch>
        </p:blipFill>
        <p:spPr>
          <a:xfrm>
            <a:off x="1647023" y="1266092"/>
            <a:ext cx="9664504" cy="5313403"/>
          </a:xfrm>
          <a:prstGeom prst="rect">
            <a:avLst/>
          </a:prstGeom>
        </p:spPr>
      </p:pic>
      <p:sp>
        <p:nvSpPr>
          <p:cNvPr id="4" name="TextBox 3">
            <a:extLst>
              <a:ext uri="{FF2B5EF4-FFF2-40B4-BE49-F238E27FC236}">
                <a16:creationId xmlns:a16="http://schemas.microsoft.com/office/drawing/2014/main" id="{256712C8-2320-4C12-A4F2-4FDA4A1C6C7E}"/>
              </a:ext>
            </a:extLst>
          </p:cNvPr>
          <p:cNvSpPr txBox="1"/>
          <p:nvPr/>
        </p:nvSpPr>
        <p:spPr>
          <a:xfrm>
            <a:off x="117874" y="507148"/>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59537CE2-08D0-417C-88DE-94C20F0A95D0}"/>
              </a:ext>
            </a:extLst>
          </p:cNvPr>
          <p:cNvSpPr txBox="1"/>
          <p:nvPr/>
        </p:nvSpPr>
        <p:spPr>
          <a:xfrm>
            <a:off x="4344349" y="626125"/>
            <a:ext cx="5066937" cy="523220"/>
          </a:xfrm>
          <a:prstGeom prst="rect">
            <a:avLst/>
          </a:prstGeom>
          <a:noFill/>
        </p:spPr>
        <p:txBody>
          <a:bodyPr wrap="square">
            <a:spAutoFit/>
          </a:bodyPr>
          <a:lstStyle/>
          <a:p>
            <a:pPr algn="ctr" fontAlgn="base"/>
            <a:r>
              <a:rPr lang="en-US" sz="2800" b="1" i="1" dirty="0">
                <a:solidFill>
                  <a:srgbClr val="0070C0"/>
                </a:solidFill>
                <a:highlight>
                  <a:srgbClr val="FFFF00"/>
                </a:highlight>
                <a:latin typeface="inherit"/>
              </a:rPr>
              <a:t>Zero and first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259952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C2CDF-5CAB-49C2-932D-5ECCB99D324A}"/>
              </a:ext>
            </a:extLst>
          </p:cNvPr>
          <p:cNvPicPr>
            <a:picLocks noChangeAspect="1"/>
          </p:cNvPicPr>
          <p:nvPr/>
        </p:nvPicPr>
        <p:blipFill>
          <a:blip r:embed="rId2"/>
          <a:stretch>
            <a:fillRect/>
          </a:stretch>
        </p:blipFill>
        <p:spPr>
          <a:xfrm>
            <a:off x="343353" y="1688645"/>
            <a:ext cx="10861675" cy="4239457"/>
          </a:xfrm>
          <a:prstGeom prst="rect">
            <a:avLst/>
          </a:prstGeom>
        </p:spPr>
      </p:pic>
      <p:sp>
        <p:nvSpPr>
          <p:cNvPr id="4" name="TextBox 3">
            <a:extLst>
              <a:ext uri="{FF2B5EF4-FFF2-40B4-BE49-F238E27FC236}">
                <a16:creationId xmlns:a16="http://schemas.microsoft.com/office/drawing/2014/main" id="{94920006-5698-4C8C-91A1-FF67467297B0}"/>
              </a:ext>
            </a:extLst>
          </p:cNvPr>
          <p:cNvSpPr txBox="1"/>
          <p:nvPr/>
        </p:nvSpPr>
        <p:spPr>
          <a:xfrm>
            <a:off x="103807" y="654260"/>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0E81BB0B-7BA0-4F32-98BC-88D5F075E103}"/>
              </a:ext>
            </a:extLst>
          </p:cNvPr>
          <p:cNvSpPr txBox="1"/>
          <p:nvPr/>
        </p:nvSpPr>
        <p:spPr>
          <a:xfrm>
            <a:off x="5174343" y="770375"/>
            <a:ext cx="3272971" cy="523220"/>
          </a:xfrm>
          <a:prstGeom prst="rect">
            <a:avLst/>
          </a:prstGeom>
          <a:noFill/>
        </p:spPr>
        <p:txBody>
          <a:bodyPr wrap="square">
            <a:spAutoFit/>
          </a:bodyPr>
          <a:lstStyle/>
          <a:p>
            <a:pPr fontAlgn="base"/>
            <a:r>
              <a:rPr lang="en-US" sz="2800" b="1" i="1" dirty="0">
                <a:solidFill>
                  <a:srgbClr val="0070C0"/>
                </a:solidFill>
                <a:highlight>
                  <a:srgbClr val="FFFF00"/>
                </a:highlight>
                <a:latin typeface="inherit"/>
              </a:rPr>
              <a:t>Zero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1930867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44E3F-5E03-43D4-B89F-93B0CD065129}"/>
              </a:ext>
            </a:extLst>
          </p:cNvPr>
          <p:cNvPicPr>
            <a:picLocks noChangeAspect="1"/>
          </p:cNvPicPr>
          <p:nvPr/>
        </p:nvPicPr>
        <p:blipFill>
          <a:blip r:embed="rId2"/>
          <a:stretch>
            <a:fillRect/>
          </a:stretch>
        </p:blipFill>
        <p:spPr>
          <a:xfrm>
            <a:off x="290731" y="1588769"/>
            <a:ext cx="10392229" cy="4614971"/>
          </a:xfrm>
          <a:prstGeom prst="rect">
            <a:avLst/>
          </a:prstGeom>
        </p:spPr>
      </p:pic>
      <p:sp>
        <p:nvSpPr>
          <p:cNvPr id="4" name="TextBox 3">
            <a:extLst>
              <a:ext uri="{FF2B5EF4-FFF2-40B4-BE49-F238E27FC236}">
                <a16:creationId xmlns:a16="http://schemas.microsoft.com/office/drawing/2014/main" id="{F0FD6A70-E1B6-42FA-A0CF-5DF7100F24C0}"/>
              </a:ext>
            </a:extLst>
          </p:cNvPr>
          <p:cNvSpPr txBox="1"/>
          <p:nvPr/>
        </p:nvSpPr>
        <p:spPr>
          <a:xfrm>
            <a:off x="103807" y="654260"/>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6737977F-DE2C-4915-B282-CFADDFCFA5F2}"/>
              </a:ext>
            </a:extLst>
          </p:cNvPr>
          <p:cNvSpPr txBox="1"/>
          <p:nvPr/>
        </p:nvSpPr>
        <p:spPr>
          <a:xfrm>
            <a:off x="5174343" y="770375"/>
            <a:ext cx="3272971" cy="523220"/>
          </a:xfrm>
          <a:prstGeom prst="rect">
            <a:avLst/>
          </a:prstGeom>
          <a:noFill/>
        </p:spPr>
        <p:txBody>
          <a:bodyPr wrap="square">
            <a:spAutoFit/>
          </a:bodyPr>
          <a:lstStyle/>
          <a:p>
            <a:pPr fontAlgn="base"/>
            <a:r>
              <a:rPr lang="en-US" sz="2800" b="1" i="1" dirty="0">
                <a:solidFill>
                  <a:srgbClr val="0070C0"/>
                </a:solidFill>
                <a:highlight>
                  <a:srgbClr val="FFFF00"/>
                </a:highlight>
                <a:latin typeface="inherit"/>
              </a:rPr>
              <a:t>Zero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3492820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DC1D4-216C-4E62-92D6-29648386B8D1}"/>
              </a:ext>
            </a:extLst>
          </p:cNvPr>
          <p:cNvPicPr>
            <a:picLocks noChangeAspect="1"/>
          </p:cNvPicPr>
          <p:nvPr/>
        </p:nvPicPr>
        <p:blipFill>
          <a:blip r:embed="rId2"/>
          <a:stretch>
            <a:fillRect/>
          </a:stretch>
        </p:blipFill>
        <p:spPr>
          <a:xfrm>
            <a:off x="447479" y="1581150"/>
            <a:ext cx="8935672" cy="3041264"/>
          </a:xfrm>
          <a:prstGeom prst="rect">
            <a:avLst/>
          </a:prstGeom>
        </p:spPr>
      </p:pic>
      <p:sp>
        <p:nvSpPr>
          <p:cNvPr id="4" name="TextBox 3">
            <a:extLst>
              <a:ext uri="{FF2B5EF4-FFF2-40B4-BE49-F238E27FC236}">
                <a16:creationId xmlns:a16="http://schemas.microsoft.com/office/drawing/2014/main" id="{E9DCA9A9-FA4E-4916-9E09-6976F891A840}"/>
              </a:ext>
            </a:extLst>
          </p:cNvPr>
          <p:cNvSpPr txBox="1"/>
          <p:nvPr/>
        </p:nvSpPr>
        <p:spPr>
          <a:xfrm>
            <a:off x="103807" y="654260"/>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146207F9-51EE-411B-8421-3095E2FEDEFB}"/>
              </a:ext>
            </a:extLst>
          </p:cNvPr>
          <p:cNvSpPr txBox="1"/>
          <p:nvPr/>
        </p:nvSpPr>
        <p:spPr>
          <a:xfrm>
            <a:off x="5174343" y="770375"/>
            <a:ext cx="3272971" cy="523220"/>
          </a:xfrm>
          <a:prstGeom prst="rect">
            <a:avLst/>
          </a:prstGeom>
          <a:noFill/>
        </p:spPr>
        <p:txBody>
          <a:bodyPr wrap="square">
            <a:spAutoFit/>
          </a:bodyPr>
          <a:lstStyle/>
          <a:p>
            <a:pPr fontAlgn="base"/>
            <a:r>
              <a:rPr lang="en-US" sz="2800" b="1" i="1" dirty="0">
                <a:solidFill>
                  <a:srgbClr val="0070C0"/>
                </a:solidFill>
                <a:highlight>
                  <a:srgbClr val="FFFF00"/>
                </a:highlight>
                <a:latin typeface="inherit"/>
              </a:rPr>
              <a:t>Zero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3338983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366DC-6647-47D3-8FD7-E7A67ABE6931}"/>
              </a:ext>
            </a:extLst>
          </p:cNvPr>
          <p:cNvPicPr>
            <a:picLocks noChangeAspect="1"/>
          </p:cNvPicPr>
          <p:nvPr/>
        </p:nvPicPr>
        <p:blipFill>
          <a:blip r:embed="rId2"/>
          <a:stretch>
            <a:fillRect/>
          </a:stretch>
        </p:blipFill>
        <p:spPr>
          <a:xfrm>
            <a:off x="826406" y="682172"/>
            <a:ext cx="9420679" cy="6175828"/>
          </a:xfrm>
          <a:prstGeom prst="rect">
            <a:avLst/>
          </a:prstGeom>
        </p:spPr>
      </p:pic>
    </p:spTree>
    <p:extLst>
      <p:ext uri="{BB962C8B-B14F-4D97-AF65-F5344CB8AC3E}">
        <p14:creationId xmlns:p14="http://schemas.microsoft.com/office/powerpoint/2010/main" val="137200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F9D00-A94F-4361-8A61-68EA71E11774}"/>
              </a:ext>
            </a:extLst>
          </p:cNvPr>
          <p:cNvPicPr>
            <a:picLocks noChangeAspect="1"/>
          </p:cNvPicPr>
          <p:nvPr/>
        </p:nvPicPr>
        <p:blipFill>
          <a:blip r:embed="rId2"/>
          <a:stretch>
            <a:fillRect/>
          </a:stretch>
        </p:blipFill>
        <p:spPr>
          <a:xfrm>
            <a:off x="1062294" y="1181053"/>
            <a:ext cx="10292496" cy="5448446"/>
          </a:xfrm>
          <a:prstGeom prst="rect">
            <a:avLst/>
          </a:prstGeom>
        </p:spPr>
      </p:pic>
      <p:sp>
        <p:nvSpPr>
          <p:cNvPr id="4" name="TextBox 3">
            <a:extLst>
              <a:ext uri="{FF2B5EF4-FFF2-40B4-BE49-F238E27FC236}">
                <a16:creationId xmlns:a16="http://schemas.microsoft.com/office/drawing/2014/main" id="{884F50C5-5669-4E8F-AA19-F0B8C0C2E16A}"/>
              </a:ext>
            </a:extLst>
          </p:cNvPr>
          <p:cNvSpPr txBox="1"/>
          <p:nvPr/>
        </p:nvSpPr>
        <p:spPr>
          <a:xfrm>
            <a:off x="160078" y="541718"/>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BC6DD039-47BA-42EE-9B30-6B54379CDEA0}"/>
              </a:ext>
            </a:extLst>
          </p:cNvPr>
          <p:cNvSpPr txBox="1"/>
          <p:nvPr/>
        </p:nvSpPr>
        <p:spPr>
          <a:xfrm>
            <a:off x="5230614" y="657833"/>
            <a:ext cx="3272971" cy="523220"/>
          </a:xfrm>
          <a:prstGeom prst="rect">
            <a:avLst/>
          </a:prstGeom>
          <a:noFill/>
        </p:spPr>
        <p:txBody>
          <a:bodyPr wrap="square">
            <a:spAutoFit/>
          </a:bodyPr>
          <a:lstStyle/>
          <a:p>
            <a:pPr fontAlgn="base"/>
            <a:r>
              <a:rPr lang="en-US" sz="2800" b="1" i="1" dirty="0">
                <a:solidFill>
                  <a:srgbClr val="0070C0"/>
                </a:solidFill>
                <a:highlight>
                  <a:srgbClr val="FFFF00"/>
                </a:highlight>
                <a:latin typeface="inherit"/>
              </a:rPr>
              <a:t>Zero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2397504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8464"/>
            <a:ext cx="8229600" cy="889144"/>
          </a:xfrm>
        </p:spPr>
        <p:txBody>
          <a:bodyPr>
            <a:normAutofit/>
          </a:bodyPr>
          <a:lstStyle/>
          <a:p>
            <a:pPr algn="ctr"/>
            <a:r>
              <a:rPr lang="en-US" sz="3200" dirty="0">
                <a:solidFill>
                  <a:srgbClr val="FF0000"/>
                </a:solidFill>
                <a:latin typeface="Times New Roman" pitchFamily="18" charset="0"/>
                <a:cs typeface="Times New Roman" pitchFamily="18" charset="0"/>
              </a:rPr>
              <a:t>TEACHER’S </a:t>
            </a:r>
            <a:r>
              <a:rPr lang="vi-VN" sz="3200" dirty="0">
                <a:solidFill>
                  <a:srgbClr val="FF0000"/>
                </a:solidFill>
                <a:latin typeface="Times New Roman" pitchFamily="18" charset="0"/>
                <a:cs typeface="Times New Roman" pitchFamily="18" charset="0"/>
              </a:rPr>
              <a:t>PERSONAL INFORMATION</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828801"/>
            <a:ext cx="8458200" cy="3276600"/>
          </a:xfrm>
        </p:spPr>
        <p:txBody>
          <a:bodyPr/>
          <a:lstStyle/>
          <a:p>
            <a:r>
              <a:rPr lang="en-US" dirty="0">
                <a:latin typeface="Times New Roman" pitchFamily="18" charset="0"/>
                <a:cs typeface="Times New Roman" pitchFamily="18" charset="0"/>
              </a:rPr>
              <a:t>Name: Nguyen </a:t>
            </a:r>
            <a:r>
              <a:rPr lang="en-US" dirty="0" err="1">
                <a:latin typeface="Times New Roman" pitchFamily="18" charset="0"/>
                <a:cs typeface="Times New Roman" pitchFamily="18" charset="0"/>
              </a:rPr>
              <a:t>Thanh</a:t>
            </a:r>
            <a:r>
              <a:rPr lang="en-US" dirty="0">
                <a:latin typeface="Times New Roman" pitchFamily="18" charset="0"/>
                <a:cs typeface="Times New Roman" pitchFamily="18" charset="0"/>
              </a:rPr>
              <a:t> Loan</a:t>
            </a:r>
          </a:p>
          <a:p>
            <a:r>
              <a:rPr lang="en-US" dirty="0">
                <a:latin typeface="Times New Roman" pitchFamily="18" charset="0"/>
                <a:cs typeface="Times New Roman" pitchFamily="18" charset="0"/>
              </a:rPr>
              <a:t>Facebook: Loan </a:t>
            </a:r>
            <a:r>
              <a:rPr lang="en-US" dirty="0" err="1">
                <a:latin typeface="Times New Roman" pitchFamily="18" charset="0"/>
                <a:cs typeface="Times New Roman" pitchFamily="18" charset="0"/>
              </a:rPr>
              <a:t>Ngu</a:t>
            </a:r>
            <a:r>
              <a:rPr lang="vi-VN" dirty="0">
                <a:latin typeface="Times New Roman" pitchFamily="18" charset="0"/>
                <a:cs typeface="Times New Roman" pitchFamily="18" charset="0"/>
              </a:rPr>
              <a:t>yễn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Thanh</a:t>
            </a:r>
            <a:endParaRPr lang="vi-VN" dirty="0">
              <a:latin typeface="Times New Roman" pitchFamily="18" charset="0"/>
              <a:cs typeface="Times New Roman" pitchFamily="18" charset="0"/>
            </a:endParaRPr>
          </a:p>
          <a:p>
            <a:r>
              <a:rPr lang="vi-VN" dirty="0">
                <a:latin typeface="Times New Roman" pitchFamily="18" charset="0"/>
                <a:cs typeface="Times New Roman" pitchFamily="18" charset="0"/>
              </a:rPr>
              <a:t>Mobile number: 0942 255 937</a:t>
            </a:r>
          </a:p>
          <a:p>
            <a:r>
              <a:rPr lang="vi-VN" dirty="0">
                <a:latin typeface="Times New Roman" pitchFamily="18" charset="0"/>
                <a:cs typeface="Times New Roman" pitchFamily="18" charset="0"/>
              </a:rPr>
              <a:t>Email:  loannguyenthanh1978@gmail.co</a:t>
            </a:r>
            <a:r>
              <a:rPr lang="en-US" dirty="0">
                <a:latin typeface="Times New Roman" pitchFamily="18" charset="0"/>
                <a:cs typeface="Times New Roman" pitchFamily="18" charset="0"/>
              </a:rPr>
              <a:t>m</a:t>
            </a:r>
          </a:p>
        </p:txBody>
      </p:sp>
    </p:spTree>
    <p:extLst>
      <p:ext uri="{BB962C8B-B14F-4D97-AF65-F5344CB8AC3E}">
        <p14:creationId xmlns:p14="http://schemas.microsoft.com/office/powerpoint/2010/main" val="533278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8120F-3116-4D12-8C98-04B926C369CA}"/>
              </a:ext>
            </a:extLst>
          </p:cNvPr>
          <p:cNvPicPr>
            <a:picLocks noChangeAspect="1"/>
          </p:cNvPicPr>
          <p:nvPr/>
        </p:nvPicPr>
        <p:blipFill>
          <a:blip r:embed="rId2"/>
          <a:stretch>
            <a:fillRect/>
          </a:stretch>
        </p:blipFill>
        <p:spPr>
          <a:xfrm>
            <a:off x="627289" y="1491797"/>
            <a:ext cx="9111797" cy="1565897"/>
          </a:xfrm>
          <a:prstGeom prst="rect">
            <a:avLst/>
          </a:prstGeom>
        </p:spPr>
      </p:pic>
      <p:pic>
        <p:nvPicPr>
          <p:cNvPr id="6" name="Picture 5">
            <a:extLst>
              <a:ext uri="{FF2B5EF4-FFF2-40B4-BE49-F238E27FC236}">
                <a16:creationId xmlns:a16="http://schemas.microsoft.com/office/drawing/2014/main" id="{B29F43FE-88E3-4670-83C0-E36669CF3F68}"/>
              </a:ext>
            </a:extLst>
          </p:cNvPr>
          <p:cNvPicPr>
            <a:picLocks noChangeAspect="1"/>
          </p:cNvPicPr>
          <p:nvPr/>
        </p:nvPicPr>
        <p:blipFill>
          <a:blip r:embed="rId3"/>
          <a:stretch>
            <a:fillRect/>
          </a:stretch>
        </p:blipFill>
        <p:spPr>
          <a:xfrm>
            <a:off x="627289" y="3057694"/>
            <a:ext cx="9111797" cy="3756473"/>
          </a:xfrm>
          <a:prstGeom prst="rect">
            <a:avLst/>
          </a:prstGeom>
        </p:spPr>
      </p:pic>
      <p:sp>
        <p:nvSpPr>
          <p:cNvPr id="7" name="TextBox 6">
            <a:extLst>
              <a:ext uri="{FF2B5EF4-FFF2-40B4-BE49-F238E27FC236}">
                <a16:creationId xmlns:a16="http://schemas.microsoft.com/office/drawing/2014/main" id="{56A7960C-48CB-42E0-A8C2-6D9C2CA43952}"/>
              </a:ext>
            </a:extLst>
          </p:cNvPr>
          <p:cNvSpPr txBox="1"/>
          <p:nvPr/>
        </p:nvSpPr>
        <p:spPr>
          <a:xfrm>
            <a:off x="103807" y="654260"/>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8" name="TextBox 7">
            <a:extLst>
              <a:ext uri="{FF2B5EF4-FFF2-40B4-BE49-F238E27FC236}">
                <a16:creationId xmlns:a16="http://schemas.microsoft.com/office/drawing/2014/main" id="{DFCF57B6-67B7-45D1-9E8B-91F84BD8BCFC}"/>
              </a:ext>
            </a:extLst>
          </p:cNvPr>
          <p:cNvSpPr txBox="1"/>
          <p:nvPr/>
        </p:nvSpPr>
        <p:spPr>
          <a:xfrm>
            <a:off x="5174343" y="770375"/>
            <a:ext cx="3272971" cy="523220"/>
          </a:xfrm>
          <a:prstGeom prst="rect">
            <a:avLst/>
          </a:prstGeom>
          <a:noFill/>
        </p:spPr>
        <p:txBody>
          <a:bodyPr wrap="square">
            <a:spAutoFit/>
          </a:bodyPr>
          <a:lstStyle/>
          <a:p>
            <a:pPr fontAlgn="base"/>
            <a:r>
              <a:rPr lang="en-US" sz="2800" b="1" i="1" dirty="0">
                <a:solidFill>
                  <a:srgbClr val="0070C0"/>
                </a:solidFill>
                <a:highlight>
                  <a:srgbClr val="FFFF00"/>
                </a:highlight>
                <a:latin typeface="inherit"/>
              </a:rPr>
              <a:t>First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2890954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344024-76F1-4420-9064-F12E0FD20389}"/>
              </a:ext>
            </a:extLst>
          </p:cNvPr>
          <p:cNvPicPr>
            <a:picLocks noChangeAspect="1"/>
          </p:cNvPicPr>
          <p:nvPr/>
        </p:nvPicPr>
        <p:blipFill>
          <a:blip r:embed="rId3"/>
          <a:stretch>
            <a:fillRect/>
          </a:stretch>
        </p:blipFill>
        <p:spPr>
          <a:xfrm>
            <a:off x="417738" y="887185"/>
            <a:ext cx="5678261" cy="2044701"/>
          </a:xfrm>
          <a:prstGeom prst="rect">
            <a:avLst/>
          </a:prstGeom>
        </p:spPr>
      </p:pic>
      <p:pic>
        <p:nvPicPr>
          <p:cNvPr id="5" name="Picture 4">
            <a:extLst>
              <a:ext uri="{FF2B5EF4-FFF2-40B4-BE49-F238E27FC236}">
                <a16:creationId xmlns:a16="http://schemas.microsoft.com/office/drawing/2014/main" id="{DCDB98B0-499B-4E8B-8F2C-CCEBEB815E4B}"/>
              </a:ext>
            </a:extLst>
          </p:cNvPr>
          <p:cNvPicPr>
            <a:picLocks noChangeAspect="1"/>
          </p:cNvPicPr>
          <p:nvPr/>
        </p:nvPicPr>
        <p:blipFill>
          <a:blip r:embed="rId4"/>
          <a:stretch>
            <a:fillRect/>
          </a:stretch>
        </p:blipFill>
        <p:spPr>
          <a:xfrm>
            <a:off x="417738" y="3279322"/>
            <a:ext cx="6563633" cy="3418612"/>
          </a:xfrm>
          <a:prstGeom prst="rect">
            <a:avLst/>
          </a:prstGeom>
        </p:spPr>
      </p:pic>
    </p:spTree>
    <p:extLst>
      <p:ext uri="{BB962C8B-B14F-4D97-AF65-F5344CB8AC3E}">
        <p14:creationId xmlns:p14="http://schemas.microsoft.com/office/powerpoint/2010/main" val="2524133057"/>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CD4179-2B84-4C2A-9801-AF1703D460A2}"/>
              </a:ext>
            </a:extLst>
          </p:cNvPr>
          <p:cNvPicPr>
            <a:picLocks noChangeAspect="1"/>
          </p:cNvPicPr>
          <p:nvPr/>
        </p:nvPicPr>
        <p:blipFill>
          <a:blip r:embed="rId2"/>
          <a:stretch>
            <a:fillRect/>
          </a:stretch>
        </p:blipFill>
        <p:spPr>
          <a:xfrm>
            <a:off x="694153" y="1077012"/>
            <a:ext cx="7189561" cy="2238595"/>
          </a:xfrm>
          <a:prstGeom prst="rect">
            <a:avLst/>
          </a:prstGeom>
        </p:spPr>
      </p:pic>
    </p:spTree>
    <p:extLst>
      <p:ext uri="{BB962C8B-B14F-4D97-AF65-F5344CB8AC3E}">
        <p14:creationId xmlns:p14="http://schemas.microsoft.com/office/powerpoint/2010/main" val="359999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520EF-6E8C-49CB-ACD6-193D0128CDA1}"/>
              </a:ext>
            </a:extLst>
          </p:cNvPr>
          <p:cNvPicPr>
            <a:picLocks noChangeAspect="1"/>
          </p:cNvPicPr>
          <p:nvPr/>
        </p:nvPicPr>
        <p:blipFill>
          <a:blip r:embed="rId2"/>
          <a:stretch>
            <a:fillRect/>
          </a:stretch>
        </p:blipFill>
        <p:spPr>
          <a:xfrm>
            <a:off x="1246163" y="1392702"/>
            <a:ext cx="10219006" cy="5148775"/>
          </a:xfrm>
          <a:prstGeom prst="rect">
            <a:avLst/>
          </a:prstGeom>
        </p:spPr>
      </p:pic>
      <p:sp>
        <p:nvSpPr>
          <p:cNvPr id="4" name="TextBox 3">
            <a:extLst>
              <a:ext uri="{FF2B5EF4-FFF2-40B4-BE49-F238E27FC236}">
                <a16:creationId xmlns:a16="http://schemas.microsoft.com/office/drawing/2014/main" id="{20752FF3-666B-4D29-9EE9-0FAAAC3CCD18}"/>
              </a:ext>
            </a:extLst>
          </p:cNvPr>
          <p:cNvSpPr txBox="1"/>
          <p:nvPr/>
        </p:nvSpPr>
        <p:spPr>
          <a:xfrm>
            <a:off x="117874" y="507148"/>
            <a:ext cx="305829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GRAMMAR </a:t>
            </a:r>
          </a:p>
        </p:txBody>
      </p:sp>
      <p:sp>
        <p:nvSpPr>
          <p:cNvPr id="5" name="TextBox 4">
            <a:extLst>
              <a:ext uri="{FF2B5EF4-FFF2-40B4-BE49-F238E27FC236}">
                <a16:creationId xmlns:a16="http://schemas.microsoft.com/office/drawing/2014/main" id="{4BC722C2-2F6E-4B48-83D1-63EC1E615152}"/>
              </a:ext>
            </a:extLst>
          </p:cNvPr>
          <p:cNvSpPr txBox="1"/>
          <p:nvPr/>
        </p:nvSpPr>
        <p:spPr>
          <a:xfrm>
            <a:off x="4091131" y="654260"/>
            <a:ext cx="5066937" cy="523220"/>
          </a:xfrm>
          <a:prstGeom prst="rect">
            <a:avLst/>
          </a:prstGeom>
          <a:noFill/>
        </p:spPr>
        <p:txBody>
          <a:bodyPr wrap="square">
            <a:spAutoFit/>
          </a:bodyPr>
          <a:lstStyle/>
          <a:p>
            <a:pPr algn="ctr" fontAlgn="base"/>
            <a:r>
              <a:rPr lang="en-US" sz="2800" b="1" i="1" dirty="0">
                <a:solidFill>
                  <a:srgbClr val="0070C0"/>
                </a:solidFill>
                <a:highlight>
                  <a:srgbClr val="FFFF00"/>
                </a:highlight>
                <a:latin typeface="inherit"/>
              </a:rPr>
              <a:t>Zero and first conditional </a:t>
            </a:r>
            <a:endParaRPr lang="en-US" sz="2800" b="1" i="1" dirty="0">
              <a:solidFill>
                <a:srgbClr val="0070C0"/>
              </a:solidFill>
              <a:effectLst/>
              <a:highlight>
                <a:srgbClr val="FFFF00"/>
              </a:highlight>
              <a:latin typeface="inherit"/>
            </a:endParaRPr>
          </a:p>
        </p:txBody>
      </p:sp>
    </p:spTree>
    <p:extLst>
      <p:ext uri="{BB962C8B-B14F-4D97-AF65-F5344CB8AC3E}">
        <p14:creationId xmlns:p14="http://schemas.microsoft.com/office/powerpoint/2010/main" val="2806224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52AB3-A241-4FBA-BDBC-13C97F7C55F4}"/>
              </a:ext>
            </a:extLst>
          </p:cNvPr>
          <p:cNvSpPr txBox="1"/>
          <p:nvPr/>
        </p:nvSpPr>
        <p:spPr>
          <a:xfrm>
            <a:off x="5271755" y="944006"/>
            <a:ext cx="1648488" cy="523220"/>
          </a:xfrm>
          <a:prstGeom prst="rect">
            <a:avLst/>
          </a:prstGeom>
          <a:noFill/>
        </p:spPr>
        <p:txBody>
          <a:bodyPr wrap="square">
            <a:spAutoFit/>
          </a:bodyPr>
          <a:lstStyle/>
          <a:p>
            <a:pPr fontAlgn="base"/>
            <a:r>
              <a:rPr lang="en-US" sz="2800" b="1" dirty="0">
                <a:solidFill>
                  <a:srgbClr val="0070C0"/>
                </a:solidFill>
                <a:highlight>
                  <a:srgbClr val="FFFF00"/>
                </a:highlight>
                <a:latin typeface="inherit"/>
              </a:rPr>
              <a:t>Speaking </a:t>
            </a:r>
            <a:endParaRPr lang="en-US" sz="2800" b="1" dirty="0">
              <a:solidFill>
                <a:srgbClr val="0070C0"/>
              </a:solidFill>
              <a:effectLst/>
              <a:highlight>
                <a:srgbClr val="FFFF00"/>
              </a:highlight>
              <a:latin typeface="inherit"/>
            </a:endParaRPr>
          </a:p>
        </p:txBody>
      </p:sp>
      <p:sp>
        <p:nvSpPr>
          <p:cNvPr id="4" name="TextBox 3">
            <a:extLst>
              <a:ext uri="{FF2B5EF4-FFF2-40B4-BE49-F238E27FC236}">
                <a16:creationId xmlns:a16="http://schemas.microsoft.com/office/drawing/2014/main" id="{B39E5063-3D5B-4AB3-B299-0E4F5DBE6A49}"/>
              </a:ext>
            </a:extLst>
          </p:cNvPr>
          <p:cNvSpPr txBox="1"/>
          <p:nvPr/>
        </p:nvSpPr>
        <p:spPr>
          <a:xfrm>
            <a:off x="313005" y="2228671"/>
            <a:ext cx="11565989" cy="1200329"/>
          </a:xfrm>
          <a:prstGeom prst="rect">
            <a:avLst/>
          </a:prstGeom>
          <a:noFill/>
        </p:spPr>
        <p:txBody>
          <a:bodyPr wrap="square" rtlCol="0">
            <a:spAutoFit/>
          </a:bodyPr>
          <a:lstStyle/>
          <a:p>
            <a:r>
              <a:rPr lang="en-US" sz="3600" b="1" i="1" dirty="0">
                <a:solidFill>
                  <a:srgbClr val="C00000"/>
                </a:solidFill>
                <a:latin typeface="Times New Roman" panose="02020603050405020304" pitchFamily="18" charset="0"/>
                <a:cs typeface="Times New Roman" panose="02020603050405020304" pitchFamily="18" charset="0"/>
              </a:rPr>
              <a:t>Think of many things that may happen to you in the future. (using the first conditional). </a:t>
            </a:r>
          </a:p>
        </p:txBody>
      </p:sp>
    </p:spTree>
    <p:extLst>
      <p:ext uri="{BB962C8B-B14F-4D97-AF65-F5344CB8AC3E}">
        <p14:creationId xmlns:p14="http://schemas.microsoft.com/office/powerpoint/2010/main" val="3283804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CF090-A91B-49BA-995E-AD757654C08A}"/>
              </a:ext>
            </a:extLst>
          </p:cNvPr>
          <p:cNvPicPr>
            <a:picLocks noChangeAspect="1"/>
          </p:cNvPicPr>
          <p:nvPr/>
        </p:nvPicPr>
        <p:blipFill>
          <a:blip r:embed="rId2"/>
          <a:stretch>
            <a:fillRect/>
          </a:stretch>
        </p:blipFill>
        <p:spPr>
          <a:xfrm>
            <a:off x="1554331" y="633806"/>
            <a:ext cx="9798296" cy="6066592"/>
          </a:xfrm>
          <a:prstGeom prst="rect">
            <a:avLst/>
          </a:prstGeom>
        </p:spPr>
      </p:pic>
    </p:spTree>
    <p:extLst>
      <p:ext uri="{BB962C8B-B14F-4D97-AF65-F5344CB8AC3E}">
        <p14:creationId xmlns:p14="http://schemas.microsoft.com/office/powerpoint/2010/main" val="213880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31B9B1-9344-4927-91BA-3D3F59072375}"/>
              </a:ext>
            </a:extLst>
          </p:cNvPr>
          <p:cNvSpPr txBox="1"/>
          <p:nvPr/>
        </p:nvSpPr>
        <p:spPr>
          <a:xfrm>
            <a:off x="4366183" y="657666"/>
            <a:ext cx="4121426" cy="461665"/>
          </a:xfrm>
          <a:prstGeom prst="rect">
            <a:avLst/>
          </a:prstGeom>
          <a:noFill/>
        </p:spPr>
        <p:txBody>
          <a:bodyPr wrap="square" rtlCol="0">
            <a:spAutoFit/>
          </a:bodyPr>
          <a:lstStyle/>
          <a:p>
            <a:pPr algn="ctr"/>
            <a:r>
              <a:rPr lang="en-US" sz="2400" b="1" dirty="0">
                <a:solidFill>
                  <a:srgbClr val="FF0000"/>
                </a:solidFill>
                <a:highlight>
                  <a:srgbClr val="FFFF00"/>
                </a:highlight>
                <a:latin typeface="Times New Roman" panose="02020603050405020304" pitchFamily="18" charset="0"/>
                <a:cs typeface="Times New Roman" panose="02020603050405020304" pitchFamily="18" charset="0"/>
              </a:rPr>
              <a:t>REFERENCES</a:t>
            </a:r>
          </a:p>
        </p:txBody>
      </p:sp>
      <p:sp>
        <p:nvSpPr>
          <p:cNvPr id="8" name="TextBox 7">
            <a:extLst>
              <a:ext uri="{FF2B5EF4-FFF2-40B4-BE49-F238E27FC236}">
                <a16:creationId xmlns:a16="http://schemas.microsoft.com/office/drawing/2014/main" id="{88E29F90-1682-4FBC-B8A6-EEF635459AFB}"/>
              </a:ext>
            </a:extLst>
          </p:cNvPr>
          <p:cNvSpPr txBox="1"/>
          <p:nvPr/>
        </p:nvSpPr>
        <p:spPr>
          <a:xfrm>
            <a:off x="244757" y="2563102"/>
            <a:ext cx="4121426" cy="461665"/>
          </a:xfrm>
          <a:prstGeom prst="rect">
            <a:avLst/>
          </a:prstGeom>
          <a:noFill/>
        </p:spPr>
        <p:txBody>
          <a:bodyPr wrap="square" rtlCol="0">
            <a:spAutoFit/>
          </a:bodyPr>
          <a:lstStyle/>
          <a:p>
            <a:r>
              <a:rPr lang="en-US" sz="2400" b="1" dirty="0">
                <a:solidFill>
                  <a:srgbClr val="00B050"/>
                </a:solidFill>
                <a:latin typeface="Times New Roman" panose="02020603050405020304" pitchFamily="18" charset="0"/>
                <a:cs typeface="Times New Roman" panose="02020603050405020304" pitchFamily="18" charset="0"/>
              </a:rPr>
              <a:t>Grammar: Zero conditional</a:t>
            </a:r>
          </a:p>
        </p:txBody>
      </p:sp>
      <p:sp>
        <p:nvSpPr>
          <p:cNvPr id="9" name="TextBox 8">
            <a:extLst>
              <a:ext uri="{FF2B5EF4-FFF2-40B4-BE49-F238E27FC236}">
                <a16:creationId xmlns:a16="http://schemas.microsoft.com/office/drawing/2014/main" id="{D070DD92-4673-4285-9E02-1FACBC786D59}"/>
              </a:ext>
            </a:extLst>
          </p:cNvPr>
          <p:cNvSpPr txBox="1"/>
          <p:nvPr/>
        </p:nvSpPr>
        <p:spPr>
          <a:xfrm>
            <a:off x="258825" y="5335878"/>
            <a:ext cx="11961312"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https://www.youtube.com/watch?v=s59ygVYxpag</a:t>
            </a:r>
          </a:p>
        </p:txBody>
      </p:sp>
      <p:sp>
        <p:nvSpPr>
          <p:cNvPr id="10" name="TextBox 9">
            <a:extLst>
              <a:ext uri="{FF2B5EF4-FFF2-40B4-BE49-F238E27FC236}">
                <a16:creationId xmlns:a16="http://schemas.microsoft.com/office/drawing/2014/main" id="{26753018-0CA9-477D-A560-073FA40125D2}"/>
              </a:ext>
            </a:extLst>
          </p:cNvPr>
          <p:cNvSpPr txBox="1"/>
          <p:nvPr/>
        </p:nvSpPr>
        <p:spPr>
          <a:xfrm>
            <a:off x="272894" y="4860865"/>
            <a:ext cx="4121426" cy="461665"/>
          </a:xfrm>
          <a:prstGeom prst="rect">
            <a:avLst/>
          </a:prstGeom>
          <a:noFill/>
        </p:spPr>
        <p:txBody>
          <a:bodyPr wrap="square" rtlCol="0">
            <a:spAutoFit/>
          </a:bodyPr>
          <a:lstStyle/>
          <a:p>
            <a:r>
              <a:rPr lang="en-US" sz="2400" b="1" dirty="0">
                <a:solidFill>
                  <a:srgbClr val="00B050"/>
                </a:solidFill>
                <a:latin typeface="Times New Roman" panose="02020603050405020304" pitchFamily="18" charset="0"/>
                <a:cs typeface="Times New Roman" panose="02020603050405020304" pitchFamily="18" charset="0"/>
              </a:rPr>
              <a:t>Grammar: First conditional</a:t>
            </a:r>
          </a:p>
        </p:txBody>
      </p:sp>
      <p:sp>
        <p:nvSpPr>
          <p:cNvPr id="11" name="TextBox 10">
            <a:extLst>
              <a:ext uri="{FF2B5EF4-FFF2-40B4-BE49-F238E27FC236}">
                <a16:creationId xmlns:a16="http://schemas.microsoft.com/office/drawing/2014/main" id="{84F2EFAB-D97A-4C56-971E-E64C6C1F10C4}"/>
              </a:ext>
            </a:extLst>
          </p:cNvPr>
          <p:cNvSpPr txBox="1"/>
          <p:nvPr/>
        </p:nvSpPr>
        <p:spPr>
          <a:xfrm>
            <a:off x="301029" y="2963795"/>
            <a:ext cx="10734262"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https://www.youtube.com/watch?v=r7UW7EJuR3o</a:t>
            </a:r>
          </a:p>
        </p:txBody>
      </p:sp>
      <p:sp>
        <p:nvSpPr>
          <p:cNvPr id="7" name="TextBox 6">
            <a:extLst>
              <a:ext uri="{FF2B5EF4-FFF2-40B4-BE49-F238E27FC236}">
                <a16:creationId xmlns:a16="http://schemas.microsoft.com/office/drawing/2014/main" id="{9D42D35C-85A1-4982-81E5-C09E53AC8673}"/>
              </a:ext>
            </a:extLst>
          </p:cNvPr>
          <p:cNvSpPr txBox="1"/>
          <p:nvPr/>
        </p:nvSpPr>
        <p:spPr>
          <a:xfrm>
            <a:off x="301029" y="3459720"/>
            <a:ext cx="10734262"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https://www.youtube.com/watch?v=ndNAp0c8UoE</a:t>
            </a:r>
          </a:p>
        </p:txBody>
      </p:sp>
      <p:sp>
        <p:nvSpPr>
          <p:cNvPr id="12" name="TextBox 11">
            <a:extLst>
              <a:ext uri="{FF2B5EF4-FFF2-40B4-BE49-F238E27FC236}">
                <a16:creationId xmlns:a16="http://schemas.microsoft.com/office/drawing/2014/main" id="{0FD903D9-E2AD-41D2-A311-6779760C94DC}"/>
              </a:ext>
            </a:extLst>
          </p:cNvPr>
          <p:cNvSpPr txBox="1"/>
          <p:nvPr/>
        </p:nvSpPr>
        <p:spPr>
          <a:xfrm>
            <a:off x="301029" y="3936823"/>
            <a:ext cx="10734262"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https://www.youtube.com/watch?v=GG0PZAk4ZA8</a:t>
            </a:r>
          </a:p>
        </p:txBody>
      </p:sp>
      <p:sp>
        <p:nvSpPr>
          <p:cNvPr id="13" name="TextBox 12">
            <a:extLst>
              <a:ext uri="{FF2B5EF4-FFF2-40B4-BE49-F238E27FC236}">
                <a16:creationId xmlns:a16="http://schemas.microsoft.com/office/drawing/2014/main" id="{33CD2304-6214-40C1-BC92-D1DB644A9A65}"/>
              </a:ext>
            </a:extLst>
          </p:cNvPr>
          <p:cNvSpPr txBox="1"/>
          <p:nvPr/>
        </p:nvSpPr>
        <p:spPr>
          <a:xfrm>
            <a:off x="258825" y="5831803"/>
            <a:ext cx="11961312"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https://www.youtube.com/watch?v=ZluE8MUNe0Y</a:t>
            </a:r>
          </a:p>
        </p:txBody>
      </p:sp>
      <p:sp>
        <p:nvSpPr>
          <p:cNvPr id="14" name="TextBox 13">
            <a:extLst>
              <a:ext uri="{FF2B5EF4-FFF2-40B4-BE49-F238E27FC236}">
                <a16:creationId xmlns:a16="http://schemas.microsoft.com/office/drawing/2014/main" id="{B2F17E3B-EAF3-4DE2-A6F8-97FC89FB5AA2}"/>
              </a:ext>
            </a:extLst>
          </p:cNvPr>
          <p:cNvSpPr txBox="1"/>
          <p:nvPr/>
        </p:nvSpPr>
        <p:spPr>
          <a:xfrm>
            <a:off x="301029" y="1822406"/>
            <a:ext cx="10734262"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https://www.youtube.com/watch?v=Yq_p9C04wuM</a:t>
            </a:r>
          </a:p>
        </p:txBody>
      </p:sp>
      <p:sp>
        <p:nvSpPr>
          <p:cNvPr id="15" name="TextBox 14">
            <a:extLst>
              <a:ext uri="{FF2B5EF4-FFF2-40B4-BE49-F238E27FC236}">
                <a16:creationId xmlns:a16="http://schemas.microsoft.com/office/drawing/2014/main" id="{F197F8D5-644A-4E5A-A3E7-43C0CA5B398F}"/>
              </a:ext>
            </a:extLst>
          </p:cNvPr>
          <p:cNvSpPr txBox="1"/>
          <p:nvPr/>
        </p:nvSpPr>
        <p:spPr>
          <a:xfrm>
            <a:off x="301029" y="1336808"/>
            <a:ext cx="4121426" cy="461665"/>
          </a:xfrm>
          <a:prstGeom prst="rect">
            <a:avLst/>
          </a:prstGeom>
          <a:noFill/>
        </p:spPr>
        <p:txBody>
          <a:bodyPr wrap="square" rtlCol="0">
            <a:spAutoFit/>
          </a:bodyPr>
          <a:lstStyle/>
          <a:p>
            <a:r>
              <a:rPr lang="en-US" sz="2400" b="1" dirty="0">
                <a:solidFill>
                  <a:srgbClr val="00B050"/>
                </a:solidFill>
                <a:latin typeface="Times New Roman" panose="02020603050405020304" pitchFamily="18" charset="0"/>
                <a:cs typeface="Times New Roman" panose="02020603050405020304" pitchFamily="18" charset="0"/>
              </a:rPr>
              <a:t>Vocabulary: The arts</a:t>
            </a:r>
          </a:p>
        </p:txBody>
      </p:sp>
    </p:spTree>
    <p:extLst>
      <p:ext uri="{BB962C8B-B14F-4D97-AF65-F5344CB8AC3E}">
        <p14:creationId xmlns:p14="http://schemas.microsoft.com/office/powerpoint/2010/main" val="316923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26170-E05F-42D3-8CD0-1A336E915B25}"/>
              </a:ext>
            </a:extLst>
          </p:cNvPr>
          <p:cNvSpPr txBox="1"/>
          <p:nvPr/>
        </p:nvSpPr>
        <p:spPr>
          <a:xfrm>
            <a:off x="2888973" y="781665"/>
            <a:ext cx="6851375"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Checking old lesson</a:t>
            </a:r>
          </a:p>
        </p:txBody>
      </p:sp>
      <p:sp>
        <p:nvSpPr>
          <p:cNvPr id="3" name="TextBox 2">
            <a:extLst>
              <a:ext uri="{FF2B5EF4-FFF2-40B4-BE49-F238E27FC236}">
                <a16:creationId xmlns:a16="http://schemas.microsoft.com/office/drawing/2014/main" id="{60FD53C7-74FB-4FCF-8BD9-909AE5AC2892}"/>
              </a:ext>
            </a:extLst>
          </p:cNvPr>
          <p:cNvSpPr txBox="1"/>
          <p:nvPr/>
        </p:nvSpPr>
        <p:spPr>
          <a:xfrm>
            <a:off x="157498" y="1304885"/>
            <a:ext cx="10338223"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Fill in the gaps with the correct words</a:t>
            </a:r>
          </a:p>
        </p:txBody>
      </p:sp>
      <p:sp>
        <p:nvSpPr>
          <p:cNvPr id="5" name="TextBox 4">
            <a:extLst>
              <a:ext uri="{FF2B5EF4-FFF2-40B4-BE49-F238E27FC236}">
                <a16:creationId xmlns:a16="http://schemas.microsoft.com/office/drawing/2014/main" id="{5A01BA72-E8F4-44F4-BE2A-67B5CFD1E7B0}"/>
              </a:ext>
            </a:extLst>
          </p:cNvPr>
          <p:cNvSpPr txBox="1"/>
          <p:nvPr/>
        </p:nvSpPr>
        <p:spPr>
          <a:xfrm>
            <a:off x="170750" y="3133898"/>
            <a:ext cx="12034503"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 _________is a grain. It is a complete protein. In other words, it has all the protein you need.</a:t>
            </a:r>
          </a:p>
        </p:txBody>
      </p:sp>
      <p:sp>
        <p:nvSpPr>
          <p:cNvPr id="6" name="TextBox 5">
            <a:extLst>
              <a:ext uri="{FF2B5EF4-FFF2-40B4-BE49-F238E27FC236}">
                <a16:creationId xmlns:a16="http://schemas.microsoft.com/office/drawing/2014/main" id="{158244AC-EC78-473E-9D55-914C6F28253B}"/>
              </a:ext>
            </a:extLst>
          </p:cNvPr>
          <p:cNvSpPr txBox="1"/>
          <p:nvPr/>
        </p:nvSpPr>
        <p:spPr>
          <a:xfrm>
            <a:off x="157498" y="2351325"/>
            <a:ext cx="1189025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 ______ full of vitamins, minerals, and is the most nutritious vegetable.</a:t>
            </a:r>
          </a:p>
        </p:txBody>
      </p:sp>
      <p:sp>
        <p:nvSpPr>
          <p:cNvPr id="7" name="TextBox 6">
            <a:extLst>
              <a:ext uri="{FF2B5EF4-FFF2-40B4-BE49-F238E27FC236}">
                <a16:creationId xmlns:a16="http://schemas.microsoft.com/office/drawing/2014/main" id="{4B065A56-38B2-4E8E-8AFA-88AF1FF491C8}"/>
              </a:ext>
            </a:extLst>
          </p:cNvPr>
          <p:cNvSpPr txBox="1"/>
          <p:nvPr/>
        </p:nvSpPr>
        <p:spPr>
          <a:xfrm>
            <a:off x="157497" y="4347358"/>
            <a:ext cx="12034503"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3. People who drink _______ everyday have less heart disease and cancer than other people.  </a:t>
            </a:r>
          </a:p>
        </p:txBody>
      </p:sp>
      <p:sp>
        <p:nvSpPr>
          <p:cNvPr id="8" name="TextBox 7">
            <a:extLst>
              <a:ext uri="{FF2B5EF4-FFF2-40B4-BE49-F238E27FC236}">
                <a16:creationId xmlns:a16="http://schemas.microsoft.com/office/drawing/2014/main" id="{F1DA1784-6B4B-4532-B88C-661A642433E7}"/>
              </a:ext>
            </a:extLst>
          </p:cNvPr>
          <p:cNvSpPr txBox="1"/>
          <p:nvPr/>
        </p:nvSpPr>
        <p:spPr>
          <a:xfrm>
            <a:off x="157496" y="5560818"/>
            <a:ext cx="1203450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4. _______ may prevent heart disease and eye disease in older people.  </a:t>
            </a:r>
          </a:p>
        </p:txBody>
      </p:sp>
    </p:spTree>
    <p:extLst>
      <p:ext uri="{BB962C8B-B14F-4D97-AF65-F5344CB8AC3E}">
        <p14:creationId xmlns:p14="http://schemas.microsoft.com/office/powerpoint/2010/main" val="166542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26170-E05F-42D3-8CD0-1A336E915B25}"/>
              </a:ext>
            </a:extLst>
          </p:cNvPr>
          <p:cNvSpPr txBox="1"/>
          <p:nvPr/>
        </p:nvSpPr>
        <p:spPr>
          <a:xfrm>
            <a:off x="2888973" y="754281"/>
            <a:ext cx="6851375"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Checking old lesson</a:t>
            </a:r>
          </a:p>
        </p:txBody>
      </p:sp>
      <p:sp>
        <p:nvSpPr>
          <p:cNvPr id="3" name="TextBox 2">
            <a:extLst>
              <a:ext uri="{FF2B5EF4-FFF2-40B4-BE49-F238E27FC236}">
                <a16:creationId xmlns:a16="http://schemas.microsoft.com/office/drawing/2014/main" id="{60FD53C7-74FB-4FCF-8BD9-909AE5AC2892}"/>
              </a:ext>
            </a:extLst>
          </p:cNvPr>
          <p:cNvSpPr txBox="1"/>
          <p:nvPr/>
        </p:nvSpPr>
        <p:spPr>
          <a:xfrm>
            <a:off x="157498" y="1304885"/>
            <a:ext cx="10338223"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Fill in the gaps with the correct name of the countries.</a:t>
            </a:r>
          </a:p>
        </p:txBody>
      </p:sp>
      <p:sp>
        <p:nvSpPr>
          <p:cNvPr id="5" name="TextBox 4">
            <a:extLst>
              <a:ext uri="{FF2B5EF4-FFF2-40B4-BE49-F238E27FC236}">
                <a16:creationId xmlns:a16="http://schemas.microsoft.com/office/drawing/2014/main" id="{5A01BA72-E8F4-44F4-BE2A-67B5CFD1E7B0}"/>
              </a:ext>
            </a:extLst>
          </p:cNvPr>
          <p:cNvSpPr txBox="1"/>
          <p:nvPr/>
        </p:nvSpPr>
        <p:spPr>
          <a:xfrm>
            <a:off x="137617" y="2879261"/>
            <a:ext cx="12034503"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6. In Egypt, Jordan, Cambodia, and_________, you should leave a little food on your plate.</a:t>
            </a:r>
          </a:p>
        </p:txBody>
      </p:sp>
      <p:sp>
        <p:nvSpPr>
          <p:cNvPr id="6" name="TextBox 5">
            <a:extLst>
              <a:ext uri="{FF2B5EF4-FFF2-40B4-BE49-F238E27FC236}">
                <a16:creationId xmlns:a16="http://schemas.microsoft.com/office/drawing/2014/main" id="{158244AC-EC78-473E-9D55-914C6F28253B}"/>
              </a:ext>
            </a:extLst>
          </p:cNvPr>
          <p:cNvSpPr txBox="1"/>
          <p:nvPr/>
        </p:nvSpPr>
        <p:spPr>
          <a:xfrm>
            <a:off x="150871" y="1967012"/>
            <a:ext cx="11890258"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5. In India and ______, people are expected to eat all the rice on your plate to show that you have enjoyed your meals.</a:t>
            </a:r>
          </a:p>
        </p:txBody>
      </p:sp>
      <p:sp>
        <p:nvSpPr>
          <p:cNvPr id="7" name="TextBox 6">
            <a:extLst>
              <a:ext uri="{FF2B5EF4-FFF2-40B4-BE49-F238E27FC236}">
                <a16:creationId xmlns:a16="http://schemas.microsoft.com/office/drawing/2014/main" id="{4B065A56-38B2-4E8E-8AFA-88AF1FF491C8}"/>
              </a:ext>
            </a:extLst>
          </p:cNvPr>
          <p:cNvSpPr txBox="1"/>
          <p:nvPr/>
        </p:nvSpPr>
        <p:spPr>
          <a:xfrm>
            <a:off x="150870" y="3963045"/>
            <a:ext cx="1203450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7. In_______ , the food is usually eaten with a knife and folk. </a:t>
            </a:r>
          </a:p>
        </p:txBody>
      </p:sp>
      <p:sp>
        <p:nvSpPr>
          <p:cNvPr id="9" name="TextBox 8">
            <a:extLst>
              <a:ext uri="{FF2B5EF4-FFF2-40B4-BE49-F238E27FC236}">
                <a16:creationId xmlns:a16="http://schemas.microsoft.com/office/drawing/2014/main" id="{F4D83B1F-9175-45B6-9C14-FB3DA2905FB1}"/>
              </a:ext>
            </a:extLst>
          </p:cNvPr>
          <p:cNvSpPr txBox="1"/>
          <p:nvPr/>
        </p:nvSpPr>
        <p:spPr>
          <a:xfrm>
            <a:off x="137616" y="4745617"/>
            <a:ext cx="12034503"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8. </a:t>
            </a:r>
            <a:r>
              <a:rPr lang="en-US" sz="2800" dirty="0">
                <a:latin typeface="Times New Roman" panose="02020603050405020304" pitchFamily="18" charset="0"/>
                <a:cs typeface="Times New Roman" panose="02020603050405020304" pitchFamily="18" charset="0"/>
              </a:rPr>
              <a:t>In Pakistan, Arab, African culture and _______, food is often eaten with their hands. </a:t>
            </a:r>
          </a:p>
        </p:txBody>
      </p:sp>
    </p:spTree>
    <p:extLst>
      <p:ext uri="{BB962C8B-B14F-4D97-AF65-F5344CB8AC3E}">
        <p14:creationId xmlns:p14="http://schemas.microsoft.com/office/powerpoint/2010/main" val="343560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9BF722-179B-4DC1-BEEB-788098EBC6B7}"/>
              </a:ext>
            </a:extLst>
          </p:cNvPr>
          <p:cNvSpPr txBox="1"/>
          <p:nvPr/>
        </p:nvSpPr>
        <p:spPr>
          <a:xfrm>
            <a:off x="662608" y="781665"/>
            <a:ext cx="2292627"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UNIT 11</a:t>
            </a:r>
          </a:p>
        </p:txBody>
      </p:sp>
      <p:sp>
        <p:nvSpPr>
          <p:cNvPr id="7" name="TextBox 6">
            <a:extLst>
              <a:ext uri="{FF2B5EF4-FFF2-40B4-BE49-F238E27FC236}">
                <a16:creationId xmlns:a16="http://schemas.microsoft.com/office/drawing/2014/main" id="{0599E8A9-1C30-40B7-BBFE-FA47DD252E69}"/>
              </a:ext>
            </a:extLst>
          </p:cNvPr>
          <p:cNvSpPr txBox="1"/>
          <p:nvPr/>
        </p:nvSpPr>
        <p:spPr>
          <a:xfrm>
            <a:off x="3457290" y="672675"/>
            <a:ext cx="7639877" cy="769441"/>
          </a:xfrm>
          <a:prstGeom prst="rect">
            <a:avLst/>
          </a:prstGeom>
          <a:noFill/>
        </p:spPr>
        <p:txBody>
          <a:bodyPr wrap="square" rtlCol="0">
            <a:sp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Artists and writers</a:t>
            </a:r>
          </a:p>
        </p:txBody>
      </p:sp>
      <p:pic>
        <p:nvPicPr>
          <p:cNvPr id="1026" name="Picture 2" descr="Salvador Dali, Famous Artist Painting by Esoterica Art Agency">
            <a:extLst>
              <a:ext uri="{FF2B5EF4-FFF2-40B4-BE49-F238E27FC236}">
                <a16:creationId xmlns:a16="http://schemas.microsoft.com/office/drawing/2014/main" id="{51504F0D-12DC-4EF1-BCF0-24F98B2CF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94" y="2569405"/>
            <a:ext cx="2702065" cy="37413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ibute | Dali paintings, Salvador dali art, Dali art">
            <a:extLst>
              <a:ext uri="{FF2B5EF4-FFF2-40B4-BE49-F238E27FC236}">
                <a16:creationId xmlns:a16="http://schemas.microsoft.com/office/drawing/2014/main" id="{DE307C57-A395-4E3E-91C4-8E8683ADE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134" y="2547396"/>
            <a:ext cx="3570380" cy="37413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lvador Dali (Oil on Canvas) In the style of | Salvador dali paintings, Salvador  dali art, Dali art">
            <a:extLst>
              <a:ext uri="{FF2B5EF4-FFF2-40B4-BE49-F238E27FC236}">
                <a16:creationId xmlns:a16="http://schemas.microsoft.com/office/drawing/2014/main" id="{9D17E6F6-38F2-4F41-B971-09462BB7F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358" y="2547396"/>
            <a:ext cx="3004897" cy="36379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FE35B2-7B7C-4895-B072-48272678F462}"/>
              </a:ext>
            </a:extLst>
          </p:cNvPr>
          <p:cNvSpPr txBox="1"/>
          <p:nvPr/>
        </p:nvSpPr>
        <p:spPr>
          <a:xfrm>
            <a:off x="4959686" y="1304885"/>
            <a:ext cx="1750604"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 /ˈɑː.</a:t>
            </a:r>
            <a:r>
              <a:rPr lang="en-US" sz="3200" b="0" i="0" dirty="0" err="1">
                <a:solidFill>
                  <a:srgbClr val="1D2A57"/>
                </a:solidFill>
                <a:effectLst/>
                <a:latin typeface="Arial" panose="020B0604020202020204" pitchFamily="34" charset="0"/>
              </a:rPr>
              <a:t>tɪst</a:t>
            </a:r>
            <a:r>
              <a:rPr lang="en-US" sz="3200" b="0" i="0" dirty="0">
                <a:solidFill>
                  <a:srgbClr val="1D2A57"/>
                </a:solidFill>
                <a:effectLst/>
                <a:latin typeface="Arial" panose="020B0604020202020204" pitchFamily="34" charset="0"/>
              </a:rPr>
              <a:t>/</a:t>
            </a:r>
            <a:endParaRPr lang="en-US" sz="3200" dirty="0"/>
          </a:p>
        </p:txBody>
      </p:sp>
      <p:sp>
        <p:nvSpPr>
          <p:cNvPr id="9" name="TextBox 8">
            <a:extLst>
              <a:ext uri="{FF2B5EF4-FFF2-40B4-BE49-F238E27FC236}">
                <a16:creationId xmlns:a16="http://schemas.microsoft.com/office/drawing/2014/main" id="{F8C905D2-B876-4824-8768-2DB635AAABBE}"/>
              </a:ext>
            </a:extLst>
          </p:cNvPr>
          <p:cNvSpPr txBox="1"/>
          <p:nvPr/>
        </p:nvSpPr>
        <p:spPr>
          <a:xfrm>
            <a:off x="7822056" y="1304885"/>
            <a:ext cx="1750604"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 /ˈ</a:t>
            </a:r>
            <a:r>
              <a:rPr lang="en-US" sz="3200" b="0" i="0" dirty="0" err="1">
                <a:solidFill>
                  <a:srgbClr val="1D2A57"/>
                </a:solidFill>
                <a:effectLst/>
                <a:latin typeface="Arial" panose="020B0604020202020204" pitchFamily="34" charset="0"/>
              </a:rPr>
              <a:t>raɪ.tər</a:t>
            </a:r>
            <a:r>
              <a:rPr lang="en-US" sz="3200" b="0" i="0" dirty="0">
                <a:solidFill>
                  <a:srgbClr val="1D2A57"/>
                </a:solidFill>
                <a:effectLst/>
                <a:latin typeface="Arial" panose="020B0604020202020204" pitchFamily="34" charset="0"/>
              </a:rPr>
              <a:t>/</a:t>
            </a:r>
            <a:endParaRPr lang="en-US" sz="3200" dirty="0"/>
          </a:p>
        </p:txBody>
      </p:sp>
    </p:spTree>
    <p:extLst>
      <p:ext uri="{BB962C8B-B14F-4D97-AF65-F5344CB8AC3E}">
        <p14:creationId xmlns:p14="http://schemas.microsoft.com/office/powerpoint/2010/main" val="37806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680578-6131-4882-9E22-4295353F9BF8}"/>
              </a:ext>
            </a:extLst>
          </p:cNvPr>
          <p:cNvSpPr txBox="1"/>
          <p:nvPr/>
        </p:nvSpPr>
        <p:spPr>
          <a:xfrm>
            <a:off x="1501070" y="6219398"/>
            <a:ext cx="1750604"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 /ˈɑː.</a:t>
            </a:r>
            <a:r>
              <a:rPr lang="en-US" sz="3200" b="0" i="0" dirty="0" err="1">
                <a:solidFill>
                  <a:srgbClr val="1D2A57"/>
                </a:solidFill>
                <a:effectLst/>
                <a:latin typeface="Arial" panose="020B0604020202020204" pitchFamily="34" charset="0"/>
              </a:rPr>
              <a:t>tɪst</a:t>
            </a:r>
            <a:r>
              <a:rPr lang="en-US" sz="3200" b="0" i="0" dirty="0">
                <a:solidFill>
                  <a:srgbClr val="1D2A57"/>
                </a:solidFill>
                <a:effectLst/>
                <a:latin typeface="Arial" panose="020B0604020202020204" pitchFamily="34" charset="0"/>
              </a:rPr>
              <a:t>/</a:t>
            </a:r>
            <a:endParaRPr lang="en-US" sz="3200" dirty="0"/>
          </a:p>
        </p:txBody>
      </p:sp>
      <p:sp>
        <p:nvSpPr>
          <p:cNvPr id="11" name="TextBox 10">
            <a:extLst>
              <a:ext uri="{FF2B5EF4-FFF2-40B4-BE49-F238E27FC236}">
                <a16:creationId xmlns:a16="http://schemas.microsoft.com/office/drawing/2014/main" id="{F56EDAC4-AAC8-4724-A63C-A025827C4102}"/>
              </a:ext>
            </a:extLst>
          </p:cNvPr>
          <p:cNvSpPr txBox="1"/>
          <p:nvPr/>
        </p:nvSpPr>
        <p:spPr>
          <a:xfrm>
            <a:off x="1230058" y="5554698"/>
            <a:ext cx="2292627" cy="769441"/>
          </a:xfrm>
          <a:prstGeom prst="rect">
            <a:avLst/>
          </a:prstGeom>
          <a:noFill/>
        </p:spPr>
        <p:txBody>
          <a:bodyPr wrap="square" rtlCol="0">
            <a:sp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Artists</a:t>
            </a:r>
          </a:p>
        </p:txBody>
      </p:sp>
      <p:sp>
        <p:nvSpPr>
          <p:cNvPr id="12" name="TextBox 11">
            <a:extLst>
              <a:ext uri="{FF2B5EF4-FFF2-40B4-BE49-F238E27FC236}">
                <a16:creationId xmlns:a16="http://schemas.microsoft.com/office/drawing/2014/main" id="{FD46D9E3-2FAD-4859-9ADA-CFC255777AFA}"/>
              </a:ext>
            </a:extLst>
          </p:cNvPr>
          <p:cNvSpPr txBox="1"/>
          <p:nvPr/>
        </p:nvSpPr>
        <p:spPr>
          <a:xfrm>
            <a:off x="3518441" y="5610049"/>
            <a:ext cx="8248248" cy="954107"/>
          </a:xfrm>
          <a:prstGeom prst="rect">
            <a:avLst/>
          </a:prstGeom>
          <a:noFill/>
        </p:spPr>
        <p:txBody>
          <a:bodyPr wrap="square">
            <a:spAutoFit/>
          </a:bodyPr>
          <a:lstStyle/>
          <a:p>
            <a:r>
              <a:rPr lang="en-US" sz="2800" b="1" i="0" dirty="0">
                <a:solidFill>
                  <a:srgbClr val="1D2A57"/>
                </a:solidFill>
                <a:effectLst/>
                <a:latin typeface="Arial" panose="020B0604020202020204" pitchFamily="34" charset="0"/>
              </a:rPr>
              <a:t>someone who </a:t>
            </a:r>
            <a:r>
              <a:rPr lang="en-US" sz="2800" b="1" i="0" u="none" strike="noStrike" dirty="0">
                <a:solidFill>
                  <a:srgbClr val="1D2A57"/>
                </a:solidFill>
                <a:effectLst/>
                <a:latin typeface="Arial" panose="020B0604020202020204" pitchFamily="34" charset="0"/>
                <a:hlinkClick r:id="rId2" tooltip="paints"/>
              </a:rPr>
              <a:t>paints</a:t>
            </a:r>
            <a:r>
              <a:rPr lang="en-US" sz="2800" b="1" i="0" dirty="0">
                <a:solidFill>
                  <a:srgbClr val="1D2A57"/>
                </a:solidFill>
                <a:effectLst/>
                <a:latin typeface="Arial" panose="020B0604020202020204" pitchFamily="34" charset="0"/>
              </a:rPr>
              <a:t>, </a:t>
            </a:r>
            <a:r>
              <a:rPr lang="en-US" sz="2800" b="1" i="0" u="none" strike="noStrike" dirty="0">
                <a:solidFill>
                  <a:srgbClr val="1D2A57"/>
                </a:solidFill>
                <a:effectLst/>
                <a:latin typeface="Arial" panose="020B0604020202020204" pitchFamily="34" charset="0"/>
                <a:hlinkClick r:id="rId3" tooltip="draws"/>
              </a:rPr>
              <a:t>draws</a:t>
            </a:r>
            <a:r>
              <a:rPr lang="en-US" sz="2800" b="1" i="0" dirty="0">
                <a:solidFill>
                  <a:srgbClr val="1D2A57"/>
                </a:solidFill>
                <a:effectLst/>
                <a:latin typeface="Arial" panose="020B0604020202020204" pitchFamily="34" charset="0"/>
              </a:rPr>
              <a:t>, or makes </a:t>
            </a:r>
            <a:r>
              <a:rPr lang="en-US" sz="2800" b="1" i="0" u="sng" dirty="0">
                <a:solidFill>
                  <a:srgbClr val="1D2A57"/>
                </a:solidFill>
                <a:effectLst/>
                <a:latin typeface="Arial" panose="020B0604020202020204" pitchFamily="34" charset="0"/>
                <a:hlinkClick r:id="rId4" tooltip="sculptures"/>
              </a:rPr>
              <a:t>sculptures</a:t>
            </a:r>
            <a:r>
              <a:rPr lang="en-US" sz="2800" b="1" i="0" dirty="0">
                <a:solidFill>
                  <a:srgbClr val="1D2A57"/>
                </a:solidFill>
                <a:effectLst/>
                <a:latin typeface="Arial" panose="020B0604020202020204" pitchFamily="34" charset="0"/>
              </a:rPr>
              <a:t>:</a:t>
            </a:r>
            <a:endParaRPr lang="en-US" sz="2800" dirty="0"/>
          </a:p>
        </p:txBody>
      </p:sp>
      <p:pic>
        <p:nvPicPr>
          <p:cNvPr id="2050" name="Picture 2" descr="Most Famous Artists – List of Famous Artist Names and Their Work">
            <a:extLst>
              <a:ext uri="{FF2B5EF4-FFF2-40B4-BE49-F238E27FC236}">
                <a16:creationId xmlns:a16="http://schemas.microsoft.com/office/drawing/2014/main" id="{9E59172E-A90A-482C-A342-214B69C9EF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2565" y="985336"/>
            <a:ext cx="3017907" cy="4564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onardo da Vinci - Paintings, Inventions &amp;amp; Quotes - Biography">
            <a:extLst>
              <a:ext uri="{FF2B5EF4-FFF2-40B4-BE49-F238E27FC236}">
                <a16:creationId xmlns:a16="http://schemas.microsoft.com/office/drawing/2014/main" id="{D5972167-436F-45AB-BF5F-FCF1AF2596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23" y="989732"/>
            <a:ext cx="4564966" cy="45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52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6EDAC4-AAC8-4724-A63C-A025827C4102}"/>
              </a:ext>
            </a:extLst>
          </p:cNvPr>
          <p:cNvSpPr txBox="1"/>
          <p:nvPr/>
        </p:nvSpPr>
        <p:spPr>
          <a:xfrm>
            <a:off x="983079" y="5684079"/>
            <a:ext cx="2292627" cy="769441"/>
          </a:xfrm>
          <a:prstGeom prst="rect">
            <a:avLst/>
          </a:prstGeom>
          <a:noFill/>
        </p:spPr>
        <p:txBody>
          <a:bodyPr wrap="square" rtlCol="0">
            <a:sp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writer</a:t>
            </a:r>
          </a:p>
        </p:txBody>
      </p:sp>
      <p:sp>
        <p:nvSpPr>
          <p:cNvPr id="12" name="TextBox 11">
            <a:extLst>
              <a:ext uri="{FF2B5EF4-FFF2-40B4-BE49-F238E27FC236}">
                <a16:creationId xmlns:a16="http://schemas.microsoft.com/office/drawing/2014/main" id="{865EA4E8-2993-4369-9EB3-6138CFAA0763}"/>
              </a:ext>
            </a:extLst>
          </p:cNvPr>
          <p:cNvSpPr txBox="1"/>
          <p:nvPr/>
        </p:nvSpPr>
        <p:spPr>
          <a:xfrm>
            <a:off x="1204631" y="6273225"/>
            <a:ext cx="1750604" cy="584775"/>
          </a:xfrm>
          <a:prstGeom prst="rect">
            <a:avLst/>
          </a:prstGeom>
          <a:noFill/>
        </p:spPr>
        <p:txBody>
          <a:bodyPr wrap="square">
            <a:spAutoFit/>
          </a:bodyPr>
          <a:lstStyle/>
          <a:p>
            <a:r>
              <a:rPr lang="en-US" sz="3200" b="0" i="0" dirty="0">
                <a:solidFill>
                  <a:srgbClr val="1D2A57"/>
                </a:solidFill>
                <a:effectLst/>
                <a:latin typeface="Arial" panose="020B0604020202020204" pitchFamily="34" charset="0"/>
              </a:rPr>
              <a:t> /ˈ</a:t>
            </a:r>
            <a:r>
              <a:rPr lang="en-US" sz="3200" b="0" i="0" dirty="0" err="1">
                <a:solidFill>
                  <a:srgbClr val="1D2A57"/>
                </a:solidFill>
                <a:effectLst/>
                <a:latin typeface="Arial" panose="020B0604020202020204" pitchFamily="34" charset="0"/>
              </a:rPr>
              <a:t>raɪ.tər</a:t>
            </a:r>
            <a:r>
              <a:rPr lang="en-US" sz="3200" b="0" i="0" dirty="0">
                <a:solidFill>
                  <a:srgbClr val="1D2A57"/>
                </a:solidFill>
                <a:effectLst/>
                <a:latin typeface="Arial" panose="020B0604020202020204" pitchFamily="34" charset="0"/>
              </a:rPr>
              <a:t>/</a:t>
            </a:r>
            <a:endParaRPr lang="en-US" sz="3200" dirty="0"/>
          </a:p>
        </p:txBody>
      </p:sp>
      <p:sp>
        <p:nvSpPr>
          <p:cNvPr id="13" name="TextBox 12">
            <a:extLst>
              <a:ext uri="{FF2B5EF4-FFF2-40B4-BE49-F238E27FC236}">
                <a16:creationId xmlns:a16="http://schemas.microsoft.com/office/drawing/2014/main" id="{50249550-4662-465E-BD9F-F05A2416CDA5}"/>
              </a:ext>
            </a:extLst>
          </p:cNvPr>
          <p:cNvSpPr txBox="1"/>
          <p:nvPr/>
        </p:nvSpPr>
        <p:spPr>
          <a:xfrm>
            <a:off x="5404918" y="2114265"/>
            <a:ext cx="6213128" cy="830997"/>
          </a:xfrm>
          <a:prstGeom prst="rect">
            <a:avLst/>
          </a:prstGeom>
          <a:noFill/>
        </p:spPr>
        <p:txBody>
          <a:bodyPr wrap="square">
            <a:spAutoFit/>
          </a:bodyPr>
          <a:lstStyle/>
          <a:p>
            <a:r>
              <a:rPr lang="en-US" sz="2400" b="1" i="0" dirty="0">
                <a:solidFill>
                  <a:srgbClr val="1D2A57"/>
                </a:solidFill>
                <a:effectLst/>
                <a:latin typeface="Arial" panose="020B0604020202020204" pitchFamily="34" charset="0"/>
              </a:rPr>
              <a:t>a </a:t>
            </a:r>
            <a:r>
              <a:rPr lang="en-US" sz="2400" b="1" i="0" u="none" strike="noStrike" dirty="0">
                <a:solidFill>
                  <a:srgbClr val="1D2A57"/>
                </a:solidFill>
                <a:effectLst/>
                <a:latin typeface="Arial" panose="020B0604020202020204" pitchFamily="34" charset="0"/>
                <a:hlinkClick r:id="rId2" tooltip="person"/>
              </a:rPr>
              <a:t>person</a:t>
            </a:r>
            <a:r>
              <a:rPr lang="en-US" sz="2400" b="1" i="0" dirty="0">
                <a:solidFill>
                  <a:srgbClr val="1D2A57"/>
                </a:solidFill>
                <a:effectLst/>
                <a:latin typeface="Arial" panose="020B0604020202020204" pitchFamily="34" charset="0"/>
              </a:rPr>
              <a:t> who writes </a:t>
            </a:r>
            <a:r>
              <a:rPr lang="en-US" sz="2400" b="1" i="0" u="none" strike="noStrike" dirty="0">
                <a:solidFill>
                  <a:srgbClr val="1D2A57"/>
                </a:solidFill>
                <a:effectLst/>
                <a:latin typeface="Arial" panose="020B0604020202020204" pitchFamily="34" charset="0"/>
                <a:hlinkClick r:id="rId3" tooltip="books"/>
              </a:rPr>
              <a:t>books</a:t>
            </a:r>
            <a:r>
              <a:rPr lang="en-US" sz="2400" b="1" i="0" dirty="0">
                <a:solidFill>
                  <a:srgbClr val="1D2A57"/>
                </a:solidFill>
                <a:effectLst/>
                <a:latin typeface="Arial" panose="020B0604020202020204" pitchFamily="34" charset="0"/>
              </a:rPr>
              <a:t> or </a:t>
            </a:r>
            <a:r>
              <a:rPr lang="en-US" sz="2400" b="1" i="0" u="none" strike="noStrike" dirty="0">
                <a:solidFill>
                  <a:srgbClr val="1D2A57"/>
                </a:solidFill>
                <a:effectLst/>
                <a:latin typeface="Arial" panose="020B0604020202020204" pitchFamily="34" charset="0"/>
                <a:hlinkClick r:id="rId4" tooltip="articles"/>
              </a:rPr>
              <a:t>articles</a:t>
            </a:r>
            <a:r>
              <a:rPr lang="en-US" sz="2400" b="1" i="0" dirty="0">
                <a:solidFill>
                  <a:srgbClr val="1D2A57"/>
                </a:solidFill>
                <a:effectLst/>
                <a:latin typeface="Arial" panose="020B0604020202020204" pitchFamily="34" charset="0"/>
              </a:rPr>
              <a:t> to be </a:t>
            </a:r>
            <a:r>
              <a:rPr lang="en-US" sz="2400" b="1" i="0" u="sng" dirty="0">
                <a:solidFill>
                  <a:srgbClr val="1D2A57"/>
                </a:solidFill>
                <a:effectLst/>
                <a:latin typeface="Arial" panose="020B0604020202020204" pitchFamily="34" charset="0"/>
                <a:hlinkClick r:id="rId5" tooltip="published"/>
              </a:rPr>
              <a:t>published</a:t>
            </a:r>
            <a:r>
              <a:rPr lang="en-US" sz="2400" b="1" i="0" dirty="0">
                <a:solidFill>
                  <a:srgbClr val="1D2A57"/>
                </a:solidFill>
                <a:effectLst/>
                <a:latin typeface="Arial" panose="020B0604020202020204" pitchFamily="34" charset="0"/>
              </a:rPr>
              <a:t>:</a:t>
            </a:r>
            <a:endParaRPr lang="en-US" sz="2400" dirty="0"/>
          </a:p>
        </p:txBody>
      </p:sp>
      <p:sp>
        <p:nvSpPr>
          <p:cNvPr id="15" name="TextBox 14">
            <a:extLst>
              <a:ext uri="{FF2B5EF4-FFF2-40B4-BE49-F238E27FC236}">
                <a16:creationId xmlns:a16="http://schemas.microsoft.com/office/drawing/2014/main" id="{6C17A885-6D35-40BF-9DE8-B56F53719517}"/>
              </a:ext>
            </a:extLst>
          </p:cNvPr>
          <p:cNvSpPr txBox="1"/>
          <p:nvPr/>
        </p:nvSpPr>
        <p:spPr>
          <a:xfrm>
            <a:off x="5404918" y="4089085"/>
            <a:ext cx="6787082" cy="1077218"/>
          </a:xfrm>
          <a:prstGeom prst="rect">
            <a:avLst/>
          </a:prstGeom>
          <a:noFill/>
        </p:spPr>
        <p:txBody>
          <a:bodyPr wrap="square">
            <a:spAutoFit/>
          </a:bodyPr>
          <a:lstStyle/>
          <a:p>
            <a:r>
              <a:rPr lang="en-US" sz="3200" b="0" dirty="0">
                <a:solidFill>
                  <a:srgbClr val="1D2A57"/>
                </a:solidFill>
                <a:effectLst/>
                <a:latin typeface="Arial" panose="020B0604020202020204" pitchFamily="34" charset="0"/>
              </a:rPr>
              <a:t>Ex: She is a well-known writer of children</a:t>
            </a:r>
            <a:r>
              <a:rPr lang="en-US" sz="3200" b="0" dirty="0">
                <a:solidFill>
                  <a:srgbClr val="1D2A57"/>
                </a:solidFill>
                <a:effectLst/>
                <a:latin typeface="Arial" panose="020B0604020202020204" pitchFamily="34" charset="0"/>
                <a:hlinkClick r:id="rId3" tooltip="books"/>
              </a:rPr>
              <a:t>’</a:t>
            </a:r>
            <a:r>
              <a:rPr lang="en-US" sz="3200" b="0" dirty="0">
                <a:solidFill>
                  <a:srgbClr val="1D2A57"/>
                </a:solidFill>
                <a:effectLst/>
                <a:latin typeface="Arial" panose="020B0604020202020204" pitchFamily="34" charset="0"/>
              </a:rPr>
              <a:t>s </a:t>
            </a:r>
            <a:r>
              <a:rPr lang="en-US" sz="3200" u="sng" dirty="0">
                <a:solidFill>
                  <a:srgbClr val="1D2A57"/>
                </a:solidFill>
                <a:latin typeface="Arial" panose="020B0604020202020204" pitchFamily="34" charset="0"/>
              </a:rPr>
              <a:t>books</a:t>
            </a:r>
            <a:r>
              <a:rPr lang="en-US" sz="3200" b="0" dirty="0">
                <a:solidFill>
                  <a:srgbClr val="1D2A57"/>
                </a:solidFill>
                <a:effectLst/>
                <a:latin typeface="Arial" panose="020B0604020202020204" pitchFamily="34" charset="0"/>
              </a:rPr>
              <a:t>.</a:t>
            </a:r>
            <a:endParaRPr lang="en-US" sz="3200" dirty="0"/>
          </a:p>
        </p:txBody>
      </p:sp>
      <p:pic>
        <p:nvPicPr>
          <p:cNvPr id="4" name="Picture 2" descr="Tác giả Harry Potter nhận gạch đá dữ dội sau phát ngôn về người chuyển giới">
            <a:extLst>
              <a:ext uri="{FF2B5EF4-FFF2-40B4-BE49-F238E27FC236}">
                <a16:creationId xmlns:a16="http://schemas.microsoft.com/office/drawing/2014/main" id="{3D380294-672F-4EF5-A1AD-D6CC31470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28" y="1336432"/>
            <a:ext cx="4953775" cy="434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328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36350-44E0-4843-A573-95ED2261ACF8}"/>
              </a:ext>
            </a:extLst>
          </p:cNvPr>
          <p:cNvPicPr>
            <a:picLocks noChangeAspect="1"/>
          </p:cNvPicPr>
          <p:nvPr/>
        </p:nvPicPr>
        <p:blipFill>
          <a:blip r:embed="rId2"/>
          <a:stretch>
            <a:fillRect/>
          </a:stretch>
        </p:blipFill>
        <p:spPr>
          <a:xfrm>
            <a:off x="983119" y="3429000"/>
            <a:ext cx="10225761" cy="3000610"/>
          </a:xfrm>
          <a:prstGeom prst="rect">
            <a:avLst/>
          </a:prstGeom>
        </p:spPr>
      </p:pic>
      <p:sp>
        <p:nvSpPr>
          <p:cNvPr id="3" name="TextBox 2">
            <a:extLst>
              <a:ext uri="{FF2B5EF4-FFF2-40B4-BE49-F238E27FC236}">
                <a16:creationId xmlns:a16="http://schemas.microsoft.com/office/drawing/2014/main" id="{917615E1-AA83-483A-9B84-D12B5773C8DC}"/>
              </a:ext>
            </a:extLst>
          </p:cNvPr>
          <p:cNvSpPr txBox="1"/>
          <p:nvPr/>
        </p:nvSpPr>
        <p:spPr>
          <a:xfrm>
            <a:off x="662608" y="781665"/>
            <a:ext cx="2292627"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UNIT 11</a:t>
            </a:r>
          </a:p>
        </p:txBody>
      </p:sp>
      <p:sp>
        <p:nvSpPr>
          <p:cNvPr id="4" name="TextBox 3">
            <a:extLst>
              <a:ext uri="{FF2B5EF4-FFF2-40B4-BE49-F238E27FC236}">
                <a16:creationId xmlns:a16="http://schemas.microsoft.com/office/drawing/2014/main" id="{7FE3327F-509E-4E77-A7E9-0AB2581D96AD}"/>
              </a:ext>
            </a:extLst>
          </p:cNvPr>
          <p:cNvSpPr txBox="1"/>
          <p:nvPr/>
        </p:nvSpPr>
        <p:spPr>
          <a:xfrm>
            <a:off x="3457290" y="672675"/>
            <a:ext cx="7639877" cy="769441"/>
          </a:xfrm>
          <a:prstGeom prst="rect">
            <a:avLst/>
          </a:prstGeom>
          <a:noFill/>
        </p:spPr>
        <p:txBody>
          <a:bodyPr wrap="square" rtlCol="0">
            <a:sp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Artists and writers</a:t>
            </a:r>
          </a:p>
        </p:txBody>
      </p:sp>
      <p:sp>
        <p:nvSpPr>
          <p:cNvPr id="5" name="TextBox 4">
            <a:extLst>
              <a:ext uri="{FF2B5EF4-FFF2-40B4-BE49-F238E27FC236}">
                <a16:creationId xmlns:a16="http://schemas.microsoft.com/office/drawing/2014/main" id="{BF83AA35-54FA-4482-B0F1-5CF1CCEE05FE}"/>
              </a:ext>
            </a:extLst>
          </p:cNvPr>
          <p:cNvSpPr txBox="1"/>
          <p:nvPr/>
        </p:nvSpPr>
        <p:spPr>
          <a:xfrm>
            <a:off x="594820" y="2091212"/>
            <a:ext cx="2292627"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Lesson 1</a:t>
            </a:r>
          </a:p>
        </p:txBody>
      </p:sp>
      <p:sp>
        <p:nvSpPr>
          <p:cNvPr id="6" name="TextBox 5">
            <a:extLst>
              <a:ext uri="{FF2B5EF4-FFF2-40B4-BE49-F238E27FC236}">
                <a16:creationId xmlns:a16="http://schemas.microsoft.com/office/drawing/2014/main" id="{FBCBF4F9-4CF3-4498-8106-58D569193B5F}"/>
              </a:ext>
            </a:extLst>
          </p:cNvPr>
          <p:cNvSpPr txBox="1"/>
          <p:nvPr/>
        </p:nvSpPr>
        <p:spPr>
          <a:xfrm>
            <a:off x="3084702" y="2603347"/>
            <a:ext cx="7639877" cy="769441"/>
          </a:xfrm>
          <a:prstGeom prst="rect">
            <a:avLst/>
          </a:prstGeom>
          <a:noFill/>
        </p:spPr>
        <p:txBody>
          <a:bodyPr wrap="square" rtlCol="0">
            <a:spAutoFit/>
          </a:bodyPr>
          <a:lstStyle/>
          <a:p>
            <a:pPr algn="ctr"/>
            <a:r>
              <a:rPr lang="en-US" sz="4400" b="1" dirty="0">
                <a:solidFill>
                  <a:srgbClr val="00B050"/>
                </a:solidFill>
                <a:highlight>
                  <a:srgbClr val="FFFF00"/>
                </a:highlight>
                <a:latin typeface="Times New Roman" panose="02020603050405020304" pitchFamily="18" charset="0"/>
                <a:cs typeface="Times New Roman" panose="02020603050405020304" pitchFamily="18" charset="0"/>
              </a:rPr>
              <a:t>What it really takes</a:t>
            </a:r>
          </a:p>
        </p:txBody>
      </p:sp>
    </p:spTree>
    <p:extLst>
      <p:ext uri="{BB962C8B-B14F-4D97-AF65-F5344CB8AC3E}">
        <p14:creationId xmlns:p14="http://schemas.microsoft.com/office/powerpoint/2010/main" val="383509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E06941C113C541AC0457BC9259608C" ma:contentTypeVersion="5" ma:contentTypeDescription="Create a new document." ma:contentTypeScope="" ma:versionID="1d9ce00807974bf0693c4f1f40f58f89">
  <xsd:schema xmlns:xsd="http://www.w3.org/2001/XMLSchema" xmlns:xs="http://www.w3.org/2001/XMLSchema" xmlns:p="http://schemas.microsoft.com/office/2006/metadata/properties" xmlns:ns3="39a131ec-e19d-42be-8591-3fcdfcf2f7e2" xmlns:ns4="444932da-0485-4473-8ae7-3ece2cf45c2a" targetNamespace="http://schemas.microsoft.com/office/2006/metadata/properties" ma:root="true" ma:fieldsID="c79fde4dcb096ded0c793d0d609ed09a" ns3:_="" ns4:_="">
    <xsd:import namespace="39a131ec-e19d-42be-8591-3fcdfcf2f7e2"/>
    <xsd:import namespace="444932da-0485-4473-8ae7-3ece2cf45c2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a131ec-e19d-42be-8591-3fcdfcf2f7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4932da-0485-4473-8ae7-3ece2cf45c2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01EF8-5C84-4079-BD75-F6A38807A137}">
  <ds:schemaRefs>
    <ds:schemaRef ds:uri="39a131ec-e19d-42be-8591-3fcdfcf2f7e2"/>
    <ds:schemaRef ds:uri="http://schemas.microsoft.com/office/2006/documentManagement/types"/>
    <ds:schemaRef ds:uri="http://schemas.microsoft.com/office/2006/metadata/properties"/>
    <ds:schemaRef ds:uri="http://www.w3.org/XML/1998/namespace"/>
    <ds:schemaRef ds:uri="444932da-0485-4473-8ae7-3ece2cf45c2a"/>
    <ds:schemaRef ds:uri="http://schemas.microsoft.com/office/infopath/2007/PartnerControls"/>
    <ds:schemaRef ds:uri="http://purl.org/dc/term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26F970B2-B050-4944-8B32-5AFF68B2F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a131ec-e19d-42be-8591-3fcdfcf2f7e2"/>
    <ds:schemaRef ds:uri="444932da-0485-4473-8ae7-3ece2cf45c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64AB00-461D-41AA-B1E9-202FD92224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2118</TotalTime>
  <Words>842</Words>
  <Application>Microsoft Office PowerPoint</Application>
  <PresentationFormat>Widescreen</PresentationFormat>
  <Paragraphs>121</Paragraphs>
  <Slides>36</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inherit</vt:lpstr>
      <vt:lpstr>Arial</vt:lpstr>
      <vt:lpstr>Calibri</vt:lpstr>
      <vt:lpstr>Calibri Light</vt:lpstr>
      <vt:lpstr>Lucida Sans Unicode</vt:lpstr>
      <vt:lpstr>Source Sans Pro</vt:lpstr>
      <vt:lpstr>Times New Roman</vt:lpstr>
      <vt:lpstr>Office Theme</vt:lpstr>
      <vt:lpstr>PowerPoint Presentation</vt:lpstr>
      <vt:lpstr>PowerPoint Presentation</vt:lpstr>
      <vt:lpstr>TEACHER’S PERSONAL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Loan Nguyen Thanh</dc:creator>
  <cp:lastModifiedBy>Keios Starqua</cp:lastModifiedBy>
  <cp:revision>115</cp:revision>
  <dcterms:created xsi:type="dcterms:W3CDTF">2021-02-07T08:41:03Z</dcterms:created>
  <dcterms:modified xsi:type="dcterms:W3CDTF">2021-11-15T09:45:06Z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0x01010082E06941C113C541AC0457BC9259608C</vt:lpwstr>
  </property>
</Properties>
</file>